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358" r:id="rId3"/>
    <p:sldId id="359" r:id="rId4"/>
    <p:sldId id="360" r:id="rId5"/>
    <p:sldId id="361" r:id="rId6"/>
    <p:sldId id="362" r:id="rId7"/>
    <p:sldId id="433" r:id="rId8"/>
    <p:sldId id="434" r:id="rId9"/>
    <p:sldId id="365" r:id="rId10"/>
    <p:sldId id="366" r:id="rId11"/>
    <p:sldId id="367" r:id="rId12"/>
    <p:sldId id="368" r:id="rId13"/>
    <p:sldId id="370" r:id="rId14"/>
    <p:sldId id="371" r:id="rId15"/>
    <p:sldId id="373" r:id="rId16"/>
    <p:sldId id="374" r:id="rId17"/>
    <p:sldId id="375" r:id="rId18"/>
    <p:sldId id="377" r:id="rId19"/>
    <p:sldId id="376" r:id="rId20"/>
    <p:sldId id="382" r:id="rId21"/>
    <p:sldId id="383" r:id="rId22"/>
    <p:sldId id="384" r:id="rId23"/>
    <p:sldId id="385" r:id="rId24"/>
    <p:sldId id="386" r:id="rId25"/>
    <p:sldId id="387" r:id="rId26"/>
    <p:sldId id="393" r:id="rId27"/>
    <p:sldId id="394" r:id="rId28"/>
    <p:sldId id="397" r:id="rId29"/>
    <p:sldId id="398" r:id="rId30"/>
    <p:sldId id="399" r:id="rId31"/>
    <p:sldId id="400" r:id="rId32"/>
    <p:sldId id="402" r:id="rId33"/>
    <p:sldId id="403" r:id="rId34"/>
    <p:sldId id="404" r:id="rId35"/>
    <p:sldId id="413" r:id="rId36"/>
    <p:sldId id="418" r:id="rId37"/>
    <p:sldId id="421" r:id="rId38"/>
    <p:sldId id="426" r:id="rId3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2" d="100"/>
          <a:sy n="82" d="100"/>
        </p:scale>
        <p:origin x="1402" y="67"/>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9/11/2023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9/11/2023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9/11/2023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9/11/2023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9/11/2023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9/11/2023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9/11/2023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9/11/2023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9/11/2023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9/11/2023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9/11/2023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9/11/2023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sr-Latn-RS" dirty="0" smtClean="0"/>
              <a:t>B</a:t>
            </a:r>
            <a:r>
              <a:rPr lang="en-US" dirty="0" err="1" smtClean="0"/>
              <a:t>asic</a:t>
            </a:r>
            <a:r>
              <a:rPr lang="en-US" dirty="0" smtClean="0"/>
              <a:t> </a:t>
            </a:r>
            <a:r>
              <a:rPr lang="en-US" dirty="0"/>
              <a:t>principles of oncological treatment - chemotherapy</a:t>
            </a:r>
          </a:p>
        </p:txBody>
      </p:sp>
      <p:pic>
        <p:nvPicPr>
          <p:cNvPr id="4" name="Picture 2"/>
          <p:cNvPicPr>
            <a:picLocks noChangeAspect="1" noChangeArrowheads="1"/>
          </p:cNvPicPr>
          <p:nvPr/>
        </p:nvPicPr>
        <p:blipFill>
          <a:blip r:embed="rId2"/>
          <a:srcRect/>
          <a:stretch>
            <a:fillRect/>
          </a:stretch>
        </p:blipFill>
        <p:spPr bwMode="auto">
          <a:xfrm>
            <a:off x="457200" y="304800"/>
            <a:ext cx="1123950" cy="1428750"/>
          </a:xfrm>
          <a:prstGeom prst="rect">
            <a:avLst/>
          </a:prstGeom>
          <a:noFill/>
          <a:ln w="9525">
            <a:noFill/>
            <a:miter lim="800000"/>
            <a:headEnd/>
            <a:tailEnd/>
          </a:ln>
        </p:spPr>
      </p:pic>
      <p:pic>
        <p:nvPicPr>
          <p:cNvPr id="6" name="Picture 3"/>
          <p:cNvPicPr>
            <a:picLocks noChangeAspect="1" noChangeArrowheads="1"/>
          </p:cNvPicPr>
          <p:nvPr/>
        </p:nvPicPr>
        <p:blipFill>
          <a:blip r:embed="rId3"/>
          <a:srcRect/>
          <a:stretch>
            <a:fillRect/>
          </a:stretch>
        </p:blipFill>
        <p:spPr bwMode="auto">
          <a:xfrm>
            <a:off x="7467600" y="457200"/>
            <a:ext cx="923925" cy="1143000"/>
          </a:xfrm>
          <a:prstGeom prst="rect">
            <a:avLst/>
          </a:prstGeom>
          <a:noFill/>
          <a:ln w="9525">
            <a:noFill/>
            <a:miter lim="800000"/>
            <a:headEnd/>
            <a:tailEnd/>
          </a:ln>
        </p:spPr>
      </p:pic>
      <p:sp>
        <p:nvSpPr>
          <p:cNvPr id="7" name="Subtitle 6"/>
          <p:cNvSpPr>
            <a:spLocks noGrp="1"/>
          </p:cNvSpPr>
          <p:nvPr>
            <p:ph type="subTitle" idx="1"/>
          </p:nvPr>
        </p:nvSpPr>
        <p:spPr/>
        <p:txBody>
          <a:bodyPr/>
          <a:lstStyle/>
          <a:p>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ChangeArrowheads="1"/>
          </p:cNvSpPr>
          <p:nvPr>
            <p:ph type="title"/>
          </p:nvPr>
        </p:nvSpPr>
        <p:spPr/>
        <p:txBody>
          <a:bodyPr/>
          <a:lstStyle/>
          <a:p>
            <a:pPr eaLnBrk="1" hangingPunct="1"/>
            <a:r>
              <a:rPr lang="sr-Latn-RS" dirty="0" smtClean="0">
                <a:latin typeface="Times New Roman" pitchFamily="18" charset="0"/>
              </a:rPr>
              <a:t>Antineoplastic drugs</a:t>
            </a:r>
            <a:endParaRPr lang="sr-Cyrl-CS" dirty="0">
              <a:latin typeface="Times New Roman" pitchFamily="18" charset="0"/>
            </a:endParaRPr>
          </a:p>
        </p:txBody>
      </p:sp>
      <p:sp>
        <p:nvSpPr>
          <p:cNvPr id="86019" name="Rectangle 3"/>
          <p:cNvSpPr>
            <a:spLocks noGrp="1" noChangeArrowheads="1"/>
          </p:cNvSpPr>
          <p:nvPr>
            <p:ph type="body" idx="1"/>
          </p:nvPr>
        </p:nvSpPr>
        <p:spPr/>
        <p:txBody>
          <a:bodyPr>
            <a:normAutofit/>
          </a:bodyPr>
          <a:lstStyle/>
          <a:p>
            <a:pPr algn="ctr">
              <a:buNone/>
            </a:pPr>
            <a:r>
              <a:rPr lang="en-US" sz="2400" b="1" dirty="0">
                <a:latin typeface="Times New Roman" pitchFamily="18" charset="0"/>
              </a:rPr>
              <a:t>INDIVIDUAL DRUGS (MONOTHERAPY) OR COMBINATIONS OF MULTIPLE DRUGS (COMBINED CHEMOTHERAPY, POLYCHEMOTHERAPY) CAN BE USED DURING THE TREATMENT.</a:t>
            </a:r>
            <a:endParaRPr lang="sr-Cyrl-CS" sz="2400" b="1" dirty="0">
              <a:solidFill>
                <a:srgbClr val="FFCC00"/>
              </a:solidFill>
              <a:latin typeface="Times New Roman"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3" name="Rectangle 3"/>
          <p:cNvSpPr>
            <a:spLocks noGrp="1" noChangeArrowheads="1"/>
          </p:cNvSpPr>
          <p:nvPr>
            <p:ph type="body" idx="1"/>
          </p:nvPr>
        </p:nvSpPr>
        <p:spPr/>
        <p:txBody>
          <a:bodyPr>
            <a:normAutofit/>
          </a:bodyPr>
          <a:lstStyle/>
          <a:p>
            <a:pPr>
              <a:lnSpc>
                <a:spcPct val="80000"/>
              </a:lnSpc>
            </a:pPr>
            <a:r>
              <a:rPr lang="en-US" sz="2400" dirty="0">
                <a:latin typeface="Times New Roman" pitchFamily="18" charset="0"/>
              </a:rPr>
              <a:t>INDIVIDUAL </a:t>
            </a:r>
            <a:r>
              <a:rPr lang="en-US" sz="2400" dirty="0" smtClean="0">
                <a:latin typeface="Times New Roman" pitchFamily="18" charset="0"/>
              </a:rPr>
              <a:t>DRUGS</a:t>
            </a:r>
            <a:r>
              <a:rPr lang="sr-Latn-RS" sz="2400" dirty="0" smtClean="0">
                <a:latin typeface="Times New Roman" pitchFamily="18" charset="0"/>
              </a:rPr>
              <a:t> or SINGLE AGENT</a:t>
            </a:r>
            <a:r>
              <a:rPr lang="en-US" sz="2400" dirty="0" smtClean="0">
                <a:latin typeface="Times New Roman" pitchFamily="18" charset="0"/>
              </a:rPr>
              <a:t> </a:t>
            </a:r>
            <a:r>
              <a:rPr lang="en-US" sz="2400" dirty="0">
                <a:latin typeface="Times New Roman" pitchFamily="18" charset="0"/>
              </a:rPr>
              <a:t>(MONOTHERAPY</a:t>
            </a:r>
            <a:r>
              <a:rPr lang="en-US" sz="2400" dirty="0" smtClean="0">
                <a:latin typeface="Times New Roman" pitchFamily="18" charset="0"/>
              </a:rPr>
              <a:t>)</a:t>
            </a:r>
            <a:endParaRPr lang="sr-Latn-RS" sz="2400" dirty="0" smtClean="0">
              <a:latin typeface="Times New Roman" pitchFamily="18" charset="0"/>
            </a:endParaRPr>
          </a:p>
          <a:p>
            <a:pPr>
              <a:lnSpc>
                <a:spcPct val="80000"/>
              </a:lnSpc>
            </a:pPr>
            <a:r>
              <a:rPr lang="en-US" sz="2400" dirty="0" smtClean="0">
                <a:latin typeface="Times New Roman" pitchFamily="18" charset="0"/>
              </a:rPr>
              <a:t>ADVANTAGES:</a:t>
            </a:r>
            <a:endParaRPr lang="sr-Latn-RS" sz="2400" dirty="0" smtClean="0">
              <a:latin typeface="Times New Roman" pitchFamily="18" charset="0"/>
            </a:endParaRPr>
          </a:p>
          <a:p>
            <a:pPr lvl="1">
              <a:lnSpc>
                <a:spcPct val="80000"/>
              </a:lnSpc>
            </a:pPr>
            <a:r>
              <a:rPr lang="en-US" sz="2000" dirty="0" smtClean="0">
                <a:latin typeface="Times New Roman" pitchFamily="18" charset="0"/>
              </a:rPr>
              <a:t>SIMPLE APPLICATION</a:t>
            </a:r>
            <a:endParaRPr lang="sr-Latn-RS" sz="2000" dirty="0" smtClean="0">
              <a:latin typeface="Times New Roman" pitchFamily="18" charset="0"/>
            </a:endParaRPr>
          </a:p>
          <a:p>
            <a:pPr lvl="1">
              <a:lnSpc>
                <a:spcPct val="80000"/>
              </a:lnSpc>
            </a:pPr>
            <a:r>
              <a:rPr lang="en-US" sz="2000" dirty="0" smtClean="0">
                <a:latin typeface="Times New Roman" pitchFamily="18" charset="0"/>
              </a:rPr>
              <a:t>LOWER TOXICITY</a:t>
            </a:r>
            <a:endParaRPr lang="sr-Latn-RS" sz="2000" dirty="0" smtClean="0">
              <a:latin typeface="Times New Roman" pitchFamily="18" charset="0"/>
            </a:endParaRPr>
          </a:p>
          <a:p>
            <a:pPr lvl="1">
              <a:lnSpc>
                <a:spcPct val="80000"/>
              </a:lnSpc>
            </a:pPr>
            <a:r>
              <a:rPr lang="en-US" sz="2000" dirty="0" smtClean="0">
                <a:latin typeface="Times New Roman" pitchFamily="18" charset="0"/>
              </a:rPr>
              <a:t>POSSIBILITY </a:t>
            </a:r>
            <a:r>
              <a:rPr lang="en-US" sz="2000" dirty="0">
                <a:latin typeface="Times New Roman" pitchFamily="18" charset="0"/>
              </a:rPr>
              <a:t>OF APPLICATION IN PATIENTS WITH A LOWER PERFORMANCE </a:t>
            </a:r>
            <a:r>
              <a:rPr lang="en-US" sz="2000" dirty="0" smtClean="0">
                <a:latin typeface="Times New Roman" pitchFamily="18" charset="0"/>
              </a:rPr>
              <a:t>STATUS</a:t>
            </a:r>
            <a:endParaRPr lang="sr-Latn-RS" sz="2000" dirty="0" smtClean="0">
              <a:latin typeface="Times New Roman" pitchFamily="18" charset="0"/>
            </a:endParaRPr>
          </a:p>
          <a:p>
            <a:pPr lvl="1">
              <a:lnSpc>
                <a:spcPct val="80000"/>
              </a:lnSpc>
            </a:pPr>
            <a:r>
              <a:rPr lang="en-US" sz="2000" dirty="0" smtClean="0">
                <a:latin typeface="Times New Roman" pitchFamily="18" charset="0"/>
              </a:rPr>
              <a:t>DEFICIENCY:LOWER EFFICIENCY</a:t>
            </a:r>
            <a:endParaRPr lang="sr-Latn-RS" sz="2000" dirty="0" smtClean="0">
              <a:latin typeface="Times New Roman" pitchFamily="18" charset="0"/>
            </a:endParaRPr>
          </a:p>
          <a:p>
            <a:pPr lvl="1">
              <a:lnSpc>
                <a:spcPct val="80000"/>
              </a:lnSpc>
            </a:pPr>
            <a:r>
              <a:rPr lang="en-US" sz="2000" dirty="0" smtClean="0">
                <a:latin typeface="Times New Roman" pitchFamily="18" charset="0"/>
              </a:rPr>
              <a:t>FASTER </a:t>
            </a:r>
            <a:r>
              <a:rPr lang="en-US" sz="2000" dirty="0">
                <a:latin typeface="Times New Roman" pitchFamily="18" charset="0"/>
              </a:rPr>
              <a:t>DEVELOPMENT OF RESISTANCE</a:t>
            </a:r>
            <a:endParaRPr lang="sr-Cyrl-CS" sz="2000" dirty="0">
              <a:latin typeface="Times New Roman" pitchFamily="18" charset="0"/>
            </a:endParaRPr>
          </a:p>
        </p:txBody>
      </p:sp>
      <p:sp>
        <p:nvSpPr>
          <p:cNvPr id="6" name="Rectangle 2"/>
          <p:cNvSpPr>
            <a:spLocks noGrp="1" noChangeArrowheads="1"/>
          </p:cNvSpPr>
          <p:nvPr>
            <p:ph type="title"/>
          </p:nvPr>
        </p:nvSpPr>
        <p:spPr>
          <a:xfrm>
            <a:off x="457200" y="274638"/>
            <a:ext cx="8229600" cy="1143000"/>
          </a:xfrm>
        </p:spPr>
        <p:txBody>
          <a:bodyPr/>
          <a:lstStyle/>
          <a:p>
            <a:pPr eaLnBrk="1" hangingPunct="1"/>
            <a:r>
              <a:rPr lang="sr-Latn-RS" dirty="0" smtClean="0">
                <a:latin typeface="Times New Roman" pitchFamily="18" charset="0"/>
              </a:rPr>
              <a:t>Antineoplastic drugs</a:t>
            </a:r>
            <a:endParaRPr lang="sr-Cyrl-CS" dirty="0">
              <a:latin typeface="Times New Roman"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p:txBody>
          <a:bodyPr/>
          <a:lstStyle/>
          <a:p>
            <a:pPr eaLnBrk="1" hangingPunct="1"/>
            <a:r>
              <a:rPr lang="sr-Latn-RS" dirty="0" smtClean="0">
                <a:latin typeface="Times New Roman" pitchFamily="18" charset="0"/>
              </a:rPr>
              <a:t>Antineoplastic drugs</a:t>
            </a:r>
            <a:endParaRPr lang="sr-Cyrl-CS" dirty="0">
              <a:latin typeface="Times New Roman" pitchFamily="18" charset="0"/>
            </a:endParaRPr>
          </a:p>
        </p:txBody>
      </p:sp>
      <p:sp>
        <p:nvSpPr>
          <p:cNvPr id="88067" name="Rectangle 3"/>
          <p:cNvSpPr>
            <a:spLocks noGrp="1" noChangeArrowheads="1"/>
          </p:cNvSpPr>
          <p:nvPr>
            <p:ph type="body" idx="1"/>
          </p:nvPr>
        </p:nvSpPr>
        <p:spPr/>
        <p:txBody>
          <a:bodyPr>
            <a:normAutofit/>
          </a:bodyPr>
          <a:lstStyle/>
          <a:p>
            <a:pPr>
              <a:lnSpc>
                <a:spcPct val="80000"/>
              </a:lnSpc>
            </a:pPr>
            <a:r>
              <a:rPr lang="en-US" sz="2000" dirty="0">
                <a:latin typeface="Times New Roman" pitchFamily="18" charset="0"/>
              </a:rPr>
              <a:t>ADVANTAGES OF COMBINED CHEMOTHERAPY</a:t>
            </a:r>
            <a:r>
              <a:rPr lang="en-US" sz="2000" dirty="0" smtClean="0">
                <a:latin typeface="Times New Roman" pitchFamily="18" charset="0"/>
              </a:rPr>
              <a:t>:</a:t>
            </a:r>
            <a:endParaRPr lang="sr-Latn-RS" sz="2000" dirty="0" smtClean="0">
              <a:latin typeface="Times New Roman" pitchFamily="18" charset="0"/>
            </a:endParaRPr>
          </a:p>
          <a:p>
            <a:pPr lvl="1">
              <a:lnSpc>
                <a:spcPct val="80000"/>
              </a:lnSpc>
            </a:pPr>
            <a:r>
              <a:rPr lang="en-US" sz="1800" dirty="0" smtClean="0">
                <a:latin typeface="Times New Roman" pitchFamily="18" charset="0"/>
              </a:rPr>
              <a:t>ENSURES </a:t>
            </a:r>
            <a:r>
              <a:rPr lang="en-US" sz="1800" dirty="0">
                <a:latin typeface="Times New Roman" pitchFamily="18" charset="0"/>
              </a:rPr>
              <a:t>MAXIMUM </a:t>
            </a:r>
            <a:r>
              <a:rPr lang="en-US" sz="1800" dirty="0" smtClean="0">
                <a:latin typeface="Times New Roman" pitchFamily="18" charset="0"/>
              </a:rPr>
              <a:t>EFFICIENCY</a:t>
            </a:r>
            <a:endParaRPr lang="sr-Latn-RS" sz="1800" dirty="0" smtClean="0">
              <a:latin typeface="Times New Roman" pitchFamily="18" charset="0"/>
            </a:endParaRPr>
          </a:p>
          <a:p>
            <a:pPr lvl="1">
              <a:lnSpc>
                <a:spcPct val="80000"/>
              </a:lnSpc>
            </a:pPr>
            <a:r>
              <a:rPr lang="en-US" sz="1800" dirty="0" smtClean="0">
                <a:latin typeface="Times New Roman" pitchFamily="18" charset="0"/>
              </a:rPr>
              <a:t>IT </a:t>
            </a:r>
            <a:r>
              <a:rPr lang="en-US" sz="1800" dirty="0">
                <a:latin typeface="Times New Roman" pitchFamily="18" charset="0"/>
              </a:rPr>
              <a:t>IS EFFECTIVE IN TREATING THE GREATER NUMBER OF DIFFERENT CELL LINES WHICH EXIST IN MOST </a:t>
            </a:r>
            <a:r>
              <a:rPr lang="en-US" sz="1800" dirty="0" smtClean="0">
                <a:latin typeface="Times New Roman" pitchFamily="18" charset="0"/>
              </a:rPr>
              <a:t>TUMORS</a:t>
            </a:r>
            <a:endParaRPr lang="sr-Latn-RS" sz="1800" dirty="0" smtClean="0">
              <a:latin typeface="Times New Roman" pitchFamily="18" charset="0"/>
            </a:endParaRPr>
          </a:p>
          <a:p>
            <a:pPr lvl="1">
              <a:lnSpc>
                <a:spcPct val="80000"/>
              </a:lnSpc>
            </a:pPr>
            <a:r>
              <a:rPr lang="en-US" sz="1800" dirty="0" smtClean="0">
                <a:latin typeface="Times New Roman" pitchFamily="18" charset="0"/>
              </a:rPr>
              <a:t>PREVENTS </a:t>
            </a:r>
            <a:r>
              <a:rPr lang="en-US" sz="1800" dirty="0">
                <a:latin typeface="Times New Roman" pitchFamily="18" charset="0"/>
              </a:rPr>
              <a:t>OR DELAYS THE DEVELOPMENT OF DRUG </a:t>
            </a:r>
            <a:r>
              <a:rPr lang="en-US" sz="1800" dirty="0" smtClean="0">
                <a:latin typeface="Times New Roman" pitchFamily="18" charset="0"/>
              </a:rPr>
              <a:t>RESISTANCE</a:t>
            </a:r>
            <a:endParaRPr lang="sr-Latn-RS" sz="1800" dirty="0" smtClean="0">
              <a:latin typeface="Times New Roman" pitchFamily="18" charset="0"/>
            </a:endParaRPr>
          </a:p>
          <a:p>
            <a:pPr>
              <a:lnSpc>
                <a:spcPct val="80000"/>
              </a:lnSpc>
            </a:pPr>
            <a:r>
              <a:rPr lang="en-US" sz="2000" dirty="0" smtClean="0">
                <a:latin typeface="Times New Roman" pitchFamily="18" charset="0"/>
              </a:rPr>
              <a:t>DISADVANTAGES </a:t>
            </a:r>
            <a:r>
              <a:rPr lang="en-US" sz="2000" dirty="0">
                <a:latin typeface="Times New Roman" pitchFamily="18" charset="0"/>
              </a:rPr>
              <a:t>OF COMBINED THERAPY</a:t>
            </a:r>
            <a:r>
              <a:rPr lang="en-US" sz="2000" dirty="0" smtClean="0">
                <a:latin typeface="Times New Roman" pitchFamily="18" charset="0"/>
              </a:rPr>
              <a:t>:</a:t>
            </a:r>
            <a:endParaRPr lang="sr-Latn-RS" sz="2000" dirty="0" smtClean="0">
              <a:latin typeface="Times New Roman" pitchFamily="18" charset="0"/>
            </a:endParaRPr>
          </a:p>
          <a:p>
            <a:pPr lvl="1">
              <a:lnSpc>
                <a:spcPct val="80000"/>
              </a:lnSpc>
            </a:pPr>
            <a:r>
              <a:rPr lang="en-US" sz="1800" dirty="0" smtClean="0">
                <a:latin typeface="Times New Roman" pitchFamily="18" charset="0"/>
              </a:rPr>
              <a:t>MORE </a:t>
            </a:r>
            <a:r>
              <a:rPr lang="en-US" sz="1800" dirty="0">
                <a:latin typeface="Times New Roman" pitchFamily="18" charset="0"/>
              </a:rPr>
              <a:t>EXPRESSED </a:t>
            </a:r>
            <a:r>
              <a:rPr lang="en-US" sz="1800" dirty="0" smtClean="0">
                <a:latin typeface="Times New Roman" pitchFamily="18" charset="0"/>
              </a:rPr>
              <a:t>TOXICITY</a:t>
            </a:r>
            <a:endParaRPr lang="sr-Latn-RS" sz="1800" dirty="0" smtClean="0">
              <a:latin typeface="Times New Roman" pitchFamily="18" charset="0"/>
            </a:endParaRPr>
          </a:p>
          <a:p>
            <a:pPr lvl="1">
              <a:lnSpc>
                <a:spcPct val="80000"/>
              </a:lnSpc>
            </a:pPr>
            <a:r>
              <a:rPr lang="en-US" sz="1800" dirty="0" smtClean="0">
                <a:latin typeface="Times New Roman" pitchFamily="18" charset="0"/>
              </a:rPr>
              <a:t>LIMITATION </a:t>
            </a:r>
            <a:r>
              <a:rPr lang="en-US" sz="1800" dirty="0">
                <a:latin typeface="Times New Roman" pitchFamily="18" charset="0"/>
              </a:rPr>
              <a:t>OF APPLICATION (PATIENT'S PERFORMANCE STATUS, COMORBIDITY, </a:t>
            </a:r>
            <a:endParaRPr lang="sr-Latn-RS" sz="1800" dirty="0" smtClean="0">
              <a:latin typeface="Times New Roman" pitchFamily="18" charset="0"/>
            </a:endParaRPr>
          </a:p>
          <a:p>
            <a:pPr lvl="1">
              <a:lnSpc>
                <a:spcPct val="80000"/>
              </a:lnSpc>
            </a:pPr>
            <a:r>
              <a:rPr lang="en-US" sz="1800" dirty="0" smtClean="0">
                <a:latin typeface="Times New Roman" pitchFamily="18" charset="0"/>
              </a:rPr>
              <a:t>DURATION </a:t>
            </a:r>
            <a:r>
              <a:rPr lang="en-US" sz="1800" dirty="0">
                <a:latin typeface="Times New Roman" pitchFamily="18" charset="0"/>
              </a:rPr>
              <a:t>OF THERAPY, </a:t>
            </a:r>
            <a:endParaRPr lang="sr-Latn-RS" sz="1800" dirty="0" smtClean="0">
              <a:latin typeface="Times New Roman" pitchFamily="18" charset="0"/>
            </a:endParaRPr>
          </a:p>
          <a:p>
            <a:pPr lvl="1">
              <a:lnSpc>
                <a:spcPct val="80000"/>
              </a:lnSpc>
            </a:pPr>
            <a:r>
              <a:rPr lang="en-US" sz="1800" dirty="0" smtClean="0">
                <a:latin typeface="Times New Roman" pitchFamily="18" charset="0"/>
              </a:rPr>
              <a:t>SIMULTANEOUS </a:t>
            </a:r>
            <a:r>
              <a:rPr lang="en-US" sz="1800" dirty="0">
                <a:latin typeface="Times New Roman" pitchFamily="18" charset="0"/>
              </a:rPr>
              <a:t>THERAPY OF OTHER MODALITIES)</a:t>
            </a:r>
            <a:endParaRPr lang="sr-Cyrl-CS" sz="18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rtlCol="0">
            <a:normAutofit/>
          </a:bodyPr>
          <a:lstStyle/>
          <a:p>
            <a:pPr eaLnBrk="1" fontAlgn="auto" hangingPunct="1">
              <a:spcAft>
                <a:spcPts val="0"/>
              </a:spcAft>
              <a:defRPr/>
            </a:pPr>
            <a:r>
              <a:rPr lang="sr-Latn-RS" sz="4000" dirty="0" smtClean="0">
                <a:latin typeface="Times New Roman" pitchFamily="18" charset="0"/>
              </a:rPr>
              <a:t>Drug resistance</a:t>
            </a:r>
            <a:endParaRPr lang="sr-Cyrl-CS" sz="3200" dirty="0">
              <a:latin typeface="Times New Roman" pitchFamily="18" charset="0"/>
            </a:endParaRPr>
          </a:p>
        </p:txBody>
      </p:sp>
      <p:sp>
        <p:nvSpPr>
          <p:cNvPr id="90115" name="Rectangle 3"/>
          <p:cNvSpPr>
            <a:spLocks noGrp="1" noChangeArrowheads="1"/>
          </p:cNvSpPr>
          <p:nvPr>
            <p:ph type="body" idx="1"/>
          </p:nvPr>
        </p:nvSpPr>
        <p:spPr>
          <a:xfrm>
            <a:off x="457200" y="1671320"/>
            <a:ext cx="8229600" cy="4525963"/>
          </a:xfrm>
        </p:spPr>
        <p:txBody>
          <a:bodyPr/>
          <a:lstStyle/>
          <a:p>
            <a:pPr>
              <a:lnSpc>
                <a:spcPct val="90000"/>
              </a:lnSpc>
            </a:pPr>
            <a:r>
              <a:rPr lang="en-US" sz="2400" dirty="0" smtClean="0">
                <a:latin typeface="Times New Roman" pitchFamily="18" charset="0"/>
              </a:rPr>
              <a:t>MULTIPLE DRUGS</a:t>
            </a:r>
            <a:r>
              <a:rPr lang="sr-Latn-RS" sz="2400" dirty="0" smtClean="0">
                <a:latin typeface="Times New Roman" pitchFamily="18" charset="0"/>
              </a:rPr>
              <a:t> RESISTANCE</a:t>
            </a:r>
            <a:r>
              <a:rPr lang="en-US" sz="2400" dirty="0" smtClean="0">
                <a:latin typeface="Times New Roman" pitchFamily="18" charset="0"/>
              </a:rPr>
              <a:t> </a:t>
            </a:r>
            <a:r>
              <a:rPr lang="sr-Latn-RS" sz="2400" dirty="0" smtClean="0">
                <a:latin typeface="Times New Roman" pitchFamily="18" charset="0"/>
              </a:rPr>
              <a:t>DUE TO </a:t>
            </a:r>
            <a:r>
              <a:rPr lang="en-US" sz="2400" dirty="0" smtClean="0">
                <a:latin typeface="Times New Roman" pitchFamily="18" charset="0"/>
              </a:rPr>
              <a:t>MDR-1</a:t>
            </a:r>
            <a:r>
              <a:rPr lang="sr-Latn-RS" sz="2400" dirty="0" smtClean="0">
                <a:latin typeface="Times New Roman" pitchFamily="18" charset="0"/>
              </a:rPr>
              <a:t> OVER</a:t>
            </a:r>
            <a:r>
              <a:rPr lang="en-US" sz="2400" dirty="0" smtClean="0">
                <a:latin typeface="Times New Roman" pitchFamily="18" charset="0"/>
              </a:rPr>
              <a:t>EXPRESSION</a:t>
            </a:r>
            <a:endParaRPr lang="sr-Latn-RS" sz="2400" dirty="0" smtClean="0">
              <a:latin typeface="Times New Roman" pitchFamily="18" charset="0"/>
            </a:endParaRPr>
          </a:p>
          <a:p>
            <a:pPr>
              <a:lnSpc>
                <a:spcPct val="90000"/>
              </a:lnSpc>
            </a:pPr>
            <a:r>
              <a:rPr lang="en-US" sz="2400" dirty="0" smtClean="0">
                <a:latin typeface="Times New Roman" pitchFamily="18" charset="0"/>
              </a:rPr>
              <a:t>RESPONSIBLE </a:t>
            </a:r>
            <a:r>
              <a:rPr lang="en-US" sz="2400" dirty="0">
                <a:latin typeface="Times New Roman" pitchFamily="18" charset="0"/>
              </a:rPr>
              <a:t>FOR THE </a:t>
            </a:r>
            <a:r>
              <a:rPr lang="sr-Latn-RS" sz="2400" dirty="0" smtClean="0">
                <a:latin typeface="Times New Roman" pitchFamily="18" charset="0"/>
              </a:rPr>
              <a:t>MEMBRANE </a:t>
            </a:r>
            <a:r>
              <a:rPr lang="en-US" sz="2400" dirty="0" smtClean="0">
                <a:latin typeface="Times New Roman" pitchFamily="18" charset="0"/>
              </a:rPr>
              <a:t>GLYCOPROTEIN</a:t>
            </a:r>
            <a:r>
              <a:rPr lang="sr-Latn-RS" sz="2400" dirty="0" smtClean="0">
                <a:latin typeface="Times New Roman" pitchFamily="18" charset="0"/>
              </a:rPr>
              <a:t> </a:t>
            </a:r>
            <a:r>
              <a:rPr lang="en-US" sz="2400" dirty="0">
                <a:latin typeface="Times New Roman" pitchFamily="18" charset="0"/>
              </a:rPr>
              <a:t>P-170</a:t>
            </a:r>
            <a:r>
              <a:rPr lang="en-US" sz="2400" dirty="0" smtClean="0">
                <a:latin typeface="Times New Roman" pitchFamily="18" charset="0"/>
              </a:rPr>
              <a:t> </a:t>
            </a:r>
            <a:endParaRPr lang="sr-Latn-RS" sz="2400" dirty="0" smtClean="0">
              <a:latin typeface="Times New Roman" pitchFamily="18" charset="0"/>
            </a:endParaRPr>
          </a:p>
          <a:p>
            <a:pPr>
              <a:lnSpc>
                <a:spcPct val="90000"/>
              </a:lnSpc>
            </a:pPr>
            <a:r>
              <a:rPr lang="en-US" sz="2400" dirty="0" smtClean="0">
                <a:latin typeface="Times New Roman" pitchFamily="18" charset="0"/>
              </a:rPr>
              <a:t>P-170 </a:t>
            </a:r>
            <a:r>
              <a:rPr lang="en-US" sz="2400" dirty="0">
                <a:latin typeface="Times New Roman" pitchFamily="18" charset="0"/>
              </a:rPr>
              <a:t>FUNCTIONS AS A PUMP THAT PUSHES HYDROPHOBIC CHEMICALS OUT OF THE CELL (RESISTANCE TO ANTHRACYCLINES, VINCA ALKALOIDS, EPIPODOPHYLOTOXINS</a:t>
            </a:r>
            <a:r>
              <a:rPr lang="en-US" sz="2400" dirty="0" smtClean="0">
                <a:latin typeface="Times New Roman" pitchFamily="18" charset="0"/>
              </a:rPr>
              <a:t>)</a:t>
            </a:r>
            <a:endParaRPr lang="sr-Latn-RS" sz="2400" dirty="0" smtClean="0">
              <a:latin typeface="Times New Roman" pitchFamily="18" charset="0"/>
            </a:endParaRPr>
          </a:p>
          <a:p>
            <a:pPr>
              <a:lnSpc>
                <a:spcPct val="90000"/>
              </a:lnSpc>
            </a:pPr>
            <a:endParaRPr lang="sr-Latn-RS" sz="2400" dirty="0">
              <a:latin typeface="Times New Roman" pitchFamily="18" charset="0"/>
            </a:endParaRPr>
          </a:p>
          <a:p>
            <a:pPr>
              <a:lnSpc>
                <a:spcPct val="90000"/>
              </a:lnSpc>
            </a:pPr>
            <a:r>
              <a:rPr lang="en-US" sz="2400" dirty="0">
                <a:latin typeface="Times New Roman" pitchFamily="18" charset="0"/>
              </a:rPr>
              <a:t>voltage-dependent calcium </a:t>
            </a:r>
            <a:r>
              <a:rPr lang="en-US" sz="2400" dirty="0" smtClean="0">
                <a:latin typeface="Times New Roman" pitchFamily="18" charset="0"/>
              </a:rPr>
              <a:t>channels</a:t>
            </a:r>
            <a:r>
              <a:rPr lang="sr-Latn-RS" sz="2400" dirty="0" smtClean="0">
                <a:latin typeface="Times New Roman" pitchFamily="18" charset="0"/>
              </a:rPr>
              <a:t> inhibitor (Verapamil) can block activity of </a:t>
            </a:r>
            <a:r>
              <a:rPr lang="en-US" sz="2400" dirty="0" smtClean="0">
                <a:latin typeface="Times New Roman" pitchFamily="18" charset="0"/>
              </a:rPr>
              <a:t>P-170</a:t>
            </a:r>
            <a:endParaRPr lang="sr-Cyrl-CS" sz="2400" dirty="0">
              <a:latin typeface="Times New Roman" pitchFamily="18"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rtlCol="0">
            <a:normAutofit/>
          </a:bodyPr>
          <a:lstStyle/>
          <a:p>
            <a:pPr>
              <a:defRPr/>
            </a:pPr>
            <a:r>
              <a:rPr lang="sr-Latn-RS" sz="4000" dirty="0">
                <a:latin typeface="Times New Roman" pitchFamily="18" charset="0"/>
              </a:rPr>
              <a:t>Drug resistance</a:t>
            </a:r>
            <a:endParaRPr lang="sr-Cyrl-CS" sz="3200" dirty="0">
              <a:latin typeface="Times New Roman" pitchFamily="18" charset="0"/>
            </a:endParaRPr>
          </a:p>
        </p:txBody>
      </p:sp>
      <p:sp>
        <p:nvSpPr>
          <p:cNvPr id="91139" name="Rectangle 3"/>
          <p:cNvSpPr>
            <a:spLocks noGrp="1" noChangeArrowheads="1"/>
          </p:cNvSpPr>
          <p:nvPr>
            <p:ph type="body" idx="1"/>
          </p:nvPr>
        </p:nvSpPr>
        <p:spPr/>
        <p:txBody>
          <a:bodyPr>
            <a:normAutofit/>
          </a:bodyPr>
          <a:lstStyle/>
          <a:p>
            <a:r>
              <a:rPr lang="en-US" sz="2400" dirty="0" smtClean="0">
                <a:latin typeface="Times New Roman" pitchFamily="18" charset="0"/>
              </a:rPr>
              <a:t>RESISTANCE</a:t>
            </a:r>
            <a:r>
              <a:rPr lang="sr-Latn-RS" sz="2400" dirty="0" smtClean="0">
                <a:latin typeface="Times New Roman" pitchFamily="18" charset="0"/>
              </a:rPr>
              <a:t> OVERCOMING</a:t>
            </a:r>
            <a:r>
              <a:rPr lang="en-US" sz="2400" dirty="0" smtClean="0">
                <a:latin typeface="Times New Roman" pitchFamily="18" charset="0"/>
              </a:rPr>
              <a:t> </a:t>
            </a:r>
            <a:r>
              <a:rPr lang="en-US" sz="2400" dirty="0">
                <a:latin typeface="Times New Roman" pitchFamily="18" charset="0"/>
              </a:rPr>
              <a:t>CAN BE </a:t>
            </a:r>
            <a:r>
              <a:rPr lang="en-US" sz="2400" dirty="0" smtClean="0">
                <a:latin typeface="Times New Roman" pitchFamily="18" charset="0"/>
              </a:rPr>
              <a:t>ACHIEVED</a:t>
            </a:r>
            <a:r>
              <a:rPr lang="sr-Latn-RS" sz="2400" dirty="0" smtClean="0">
                <a:latin typeface="Times New Roman" pitchFamily="18" charset="0"/>
              </a:rPr>
              <a:t>/</a:t>
            </a:r>
            <a:r>
              <a:rPr lang="en-US" sz="2400" dirty="0" smtClean="0">
                <a:latin typeface="Times New Roman" pitchFamily="18" charset="0"/>
              </a:rPr>
              <a:t>DELAYED</a:t>
            </a:r>
            <a:r>
              <a:rPr lang="sr-Latn-RS" sz="2400" dirty="0" smtClean="0">
                <a:latin typeface="Times New Roman" pitchFamily="18" charset="0"/>
              </a:rPr>
              <a:t> INTRODUCING </a:t>
            </a:r>
            <a:r>
              <a:rPr lang="en-US" sz="2400" dirty="0" smtClean="0">
                <a:latin typeface="Times New Roman" pitchFamily="18" charset="0"/>
              </a:rPr>
              <a:t>SHORT-TERM</a:t>
            </a:r>
            <a:r>
              <a:rPr lang="en-US" sz="2400" dirty="0">
                <a:latin typeface="Times New Roman" pitchFamily="18" charset="0"/>
              </a:rPr>
              <a:t>, INTENSIVE, INTERMITTENT TREATMENT USING DRUG COMBINATIONS</a:t>
            </a:r>
            <a:endParaRPr lang="sr-Cyrl-CS" sz="28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title"/>
          </p:nvPr>
        </p:nvSpPr>
        <p:spPr/>
        <p:txBody>
          <a:bodyPr/>
          <a:lstStyle/>
          <a:p>
            <a:pPr eaLnBrk="1" hangingPunct="1"/>
            <a:r>
              <a:rPr lang="sr-Latn-RS" dirty="0" smtClean="0">
                <a:latin typeface="Times New Roman" pitchFamily="18" charset="0"/>
              </a:rPr>
              <a:t>Antineoplastic drugs</a:t>
            </a:r>
            <a:endParaRPr lang="sr-Cyrl-CS" dirty="0">
              <a:latin typeface="Times New Roman" pitchFamily="18" charset="0"/>
            </a:endParaRPr>
          </a:p>
        </p:txBody>
      </p:sp>
      <p:sp>
        <p:nvSpPr>
          <p:cNvPr id="93187" name="Rectangle 3"/>
          <p:cNvSpPr>
            <a:spLocks noGrp="1" noChangeArrowheads="1"/>
          </p:cNvSpPr>
          <p:nvPr>
            <p:ph type="body" idx="1"/>
          </p:nvPr>
        </p:nvSpPr>
        <p:spPr>
          <a:xfrm>
            <a:off x="457200" y="1981200"/>
            <a:ext cx="8229600" cy="4144963"/>
          </a:xfrm>
        </p:spPr>
        <p:txBody>
          <a:bodyPr/>
          <a:lstStyle/>
          <a:p>
            <a:pPr>
              <a:lnSpc>
                <a:spcPct val="90000"/>
              </a:lnSpc>
              <a:buNone/>
            </a:pPr>
            <a:r>
              <a:rPr lang="en-US" sz="2000" b="1" dirty="0">
                <a:latin typeface="Times New Roman" pitchFamily="18" charset="0"/>
              </a:rPr>
              <a:t>WHEN DO WE USE CHEMOTHERAPY</a:t>
            </a:r>
            <a:r>
              <a:rPr lang="en-US" sz="2000" b="1" dirty="0" smtClean="0">
                <a:latin typeface="Times New Roman" pitchFamily="18" charset="0"/>
              </a:rPr>
              <a:t>?</a:t>
            </a:r>
            <a:endParaRPr lang="sr-Latn-RS" sz="2000" b="1" dirty="0" smtClean="0">
              <a:latin typeface="Times New Roman" pitchFamily="18" charset="0"/>
            </a:endParaRPr>
          </a:p>
          <a:p>
            <a:pPr>
              <a:lnSpc>
                <a:spcPct val="90000"/>
              </a:lnSpc>
              <a:buNone/>
            </a:pPr>
            <a:endParaRPr lang="sr-Latn-RS" sz="2000" dirty="0" smtClean="0">
              <a:latin typeface="Times New Roman" pitchFamily="18" charset="0"/>
            </a:endParaRPr>
          </a:p>
          <a:p>
            <a:pPr>
              <a:lnSpc>
                <a:spcPct val="90000"/>
              </a:lnSpc>
            </a:pPr>
            <a:r>
              <a:rPr lang="en-US" sz="1600" dirty="0" smtClean="0">
                <a:latin typeface="Times New Roman" pitchFamily="18" charset="0"/>
              </a:rPr>
              <a:t>WHEN </a:t>
            </a:r>
            <a:r>
              <a:rPr lang="en-US" sz="1600" dirty="0">
                <a:latin typeface="Times New Roman" pitchFamily="18" charset="0"/>
              </a:rPr>
              <a:t>WE WANT TO CURE A MALIGNANT TUMOR (CURATIVE </a:t>
            </a:r>
            <a:r>
              <a:rPr lang="sr-Latn-RS" sz="1600" dirty="0" smtClean="0">
                <a:latin typeface="Times New Roman" pitchFamily="18" charset="0"/>
              </a:rPr>
              <a:t>INTENT</a:t>
            </a:r>
            <a:r>
              <a:rPr lang="en-US" sz="1600" dirty="0" smtClean="0">
                <a:latin typeface="Times New Roman" pitchFamily="18" charset="0"/>
              </a:rPr>
              <a:t>)</a:t>
            </a:r>
            <a:endParaRPr lang="sr-Latn-RS" sz="1600" dirty="0" smtClean="0">
              <a:latin typeface="Times New Roman" pitchFamily="18" charset="0"/>
            </a:endParaRPr>
          </a:p>
          <a:p>
            <a:pPr>
              <a:lnSpc>
                <a:spcPct val="90000"/>
              </a:lnSpc>
            </a:pPr>
            <a:r>
              <a:rPr lang="en-US" sz="1600" dirty="0" smtClean="0">
                <a:latin typeface="Times New Roman" pitchFamily="18" charset="0"/>
              </a:rPr>
              <a:t>WHEN </a:t>
            </a:r>
            <a:r>
              <a:rPr lang="en-US" sz="1600" dirty="0">
                <a:latin typeface="Times New Roman" pitchFamily="18" charset="0"/>
              </a:rPr>
              <a:t>WE WANT TO </a:t>
            </a:r>
            <a:r>
              <a:rPr lang="sr-Latn-RS" sz="1600" dirty="0" smtClean="0">
                <a:latin typeface="Times New Roman" pitchFamily="18" charset="0"/>
              </a:rPr>
              <a:t>DELAY DISEASE PROGRESSION </a:t>
            </a:r>
            <a:r>
              <a:rPr lang="en-US" sz="1600" dirty="0" smtClean="0">
                <a:latin typeface="Times New Roman" pitchFamily="18" charset="0"/>
              </a:rPr>
              <a:t>AND </a:t>
            </a:r>
            <a:r>
              <a:rPr lang="en-US" sz="1600" dirty="0">
                <a:latin typeface="Times New Roman" pitchFamily="18" charset="0"/>
              </a:rPr>
              <a:t>IMPROVE THE QUALITY OF </a:t>
            </a:r>
            <a:r>
              <a:rPr lang="en-US" sz="1600" dirty="0" smtClean="0">
                <a:latin typeface="Times New Roman" pitchFamily="18" charset="0"/>
              </a:rPr>
              <a:t>LIFE</a:t>
            </a:r>
            <a:endParaRPr lang="sr-Latn-RS" sz="1600" dirty="0" smtClean="0">
              <a:latin typeface="Times New Roman" pitchFamily="18" charset="0"/>
            </a:endParaRPr>
          </a:p>
          <a:p>
            <a:pPr>
              <a:lnSpc>
                <a:spcPct val="90000"/>
              </a:lnSpc>
            </a:pPr>
            <a:r>
              <a:rPr lang="en-US" sz="1600" dirty="0" smtClean="0">
                <a:latin typeface="Times New Roman" pitchFamily="18" charset="0"/>
              </a:rPr>
              <a:t>WHEN </a:t>
            </a:r>
            <a:r>
              <a:rPr lang="en-US" sz="1600" dirty="0">
                <a:latin typeface="Times New Roman" pitchFamily="18" charset="0"/>
              </a:rPr>
              <a:t>WE WANT TO ACHIEVE PALLIATION OF SYMPTOMS (PALLIATIVE CHEMOTHERAPY</a:t>
            </a:r>
            <a:r>
              <a:rPr lang="en-US" sz="1600" dirty="0" smtClean="0">
                <a:latin typeface="Times New Roman" pitchFamily="18" charset="0"/>
              </a:rPr>
              <a:t>)</a:t>
            </a:r>
            <a:endParaRPr lang="sr-Latn-RS" sz="1600" dirty="0" smtClean="0">
              <a:latin typeface="Times New Roman" pitchFamily="18" charset="0"/>
            </a:endParaRPr>
          </a:p>
          <a:p>
            <a:pPr>
              <a:lnSpc>
                <a:spcPct val="90000"/>
              </a:lnSpc>
            </a:pPr>
            <a:r>
              <a:rPr lang="en-US" sz="1600" dirty="0" smtClean="0">
                <a:latin typeface="Times New Roman" pitchFamily="18" charset="0"/>
              </a:rPr>
              <a:t>WHEN </a:t>
            </a:r>
            <a:r>
              <a:rPr lang="en-US" sz="1600" dirty="0">
                <a:latin typeface="Times New Roman" pitchFamily="18" charset="0"/>
              </a:rPr>
              <a:t>WE WANT TO ENABLE </a:t>
            </a:r>
            <a:r>
              <a:rPr lang="en-US" sz="1600" dirty="0" smtClean="0">
                <a:latin typeface="Times New Roman" pitchFamily="18" charset="0"/>
              </a:rPr>
              <a:t>SURGICAL TREATMENT</a:t>
            </a:r>
            <a:r>
              <a:rPr lang="sr-Latn-RS" sz="1600" dirty="0" smtClean="0">
                <a:latin typeface="Times New Roman" pitchFamily="18" charset="0"/>
              </a:rPr>
              <a:t> – DOWNSTAGING, DOWNSIZING</a:t>
            </a:r>
            <a:r>
              <a:rPr lang="en-US" sz="1600" dirty="0" smtClean="0">
                <a:latin typeface="Times New Roman" pitchFamily="18" charset="0"/>
              </a:rPr>
              <a:t> </a:t>
            </a:r>
            <a:r>
              <a:rPr lang="en-US" sz="1600" dirty="0">
                <a:latin typeface="Times New Roman" pitchFamily="18" charset="0"/>
              </a:rPr>
              <a:t>(NEOADJUVANT CHEMOTHERAPY</a:t>
            </a:r>
            <a:r>
              <a:rPr lang="en-US" sz="1600" dirty="0" smtClean="0">
                <a:latin typeface="Times New Roman" pitchFamily="18" charset="0"/>
              </a:rPr>
              <a:t>)</a:t>
            </a:r>
            <a:endParaRPr lang="sr-Latn-RS" sz="1600" dirty="0" smtClean="0">
              <a:latin typeface="Times New Roman" pitchFamily="18" charset="0"/>
            </a:endParaRPr>
          </a:p>
          <a:p>
            <a:pPr>
              <a:lnSpc>
                <a:spcPct val="90000"/>
              </a:lnSpc>
            </a:pPr>
            <a:r>
              <a:rPr lang="en-US" sz="1600" dirty="0" smtClean="0">
                <a:latin typeface="Times New Roman" pitchFamily="18" charset="0"/>
              </a:rPr>
              <a:t>WHEN </a:t>
            </a:r>
            <a:r>
              <a:rPr lang="en-US" sz="1600" dirty="0">
                <a:latin typeface="Times New Roman" pitchFamily="18" charset="0"/>
              </a:rPr>
              <a:t>WE WANT TO </a:t>
            </a:r>
            <a:r>
              <a:rPr lang="en-US" sz="1600" dirty="0" smtClean="0">
                <a:latin typeface="Times New Roman" pitchFamily="18" charset="0"/>
              </a:rPr>
              <a:t>REDUCE</a:t>
            </a:r>
            <a:r>
              <a:rPr lang="sr-Latn-RS" sz="1600" dirty="0" smtClean="0">
                <a:latin typeface="Times New Roman" pitchFamily="18" charset="0"/>
              </a:rPr>
              <a:t> </a:t>
            </a:r>
            <a:r>
              <a:rPr lang="en-US" sz="1600" dirty="0" smtClean="0">
                <a:latin typeface="Times New Roman" pitchFamily="18" charset="0"/>
              </a:rPr>
              <a:t>THE </a:t>
            </a:r>
            <a:r>
              <a:rPr lang="en-US" sz="1600" dirty="0">
                <a:latin typeface="Times New Roman" pitchFamily="18" charset="0"/>
              </a:rPr>
              <a:t>POSSIBILITY OF DISEASE </a:t>
            </a:r>
            <a:r>
              <a:rPr lang="sr-Latn-RS" sz="1600" dirty="0" smtClean="0">
                <a:latin typeface="Times New Roman" pitchFamily="18" charset="0"/>
              </a:rPr>
              <a:t>RECURRENCE </a:t>
            </a:r>
            <a:r>
              <a:rPr lang="en-US" sz="1600" dirty="0" smtClean="0">
                <a:latin typeface="Times New Roman" pitchFamily="18" charset="0"/>
              </a:rPr>
              <a:t>AFTER </a:t>
            </a:r>
            <a:r>
              <a:rPr lang="en-US" sz="1600" dirty="0">
                <a:latin typeface="Times New Roman" pitchFamily="18" charset="0"/>
              </a:rPr>
              <a:t>SURGICAL </a:t>
            </a:r>
            <a:r>
              <a:rPr lang="sr-Latn-RS" sz="1600" dirty="0" smtClean="0">
                <a:latin typeface="Times New Roman" pitchFamily="18" charset="0"/>
              </a:rPr>
              <a:t>TREATMENT </a:t>
            </a:r>
            <a:r>
              <a:rPr lang="en-US" sz="1600" dirty="0" smtClean="0">
                <a:latin typeface="Times New Roman" pitchFamily="18" charset="0"/>
              </a:rPr>
              <a:t>(ADJUVANT </a:t>
            </a:r>
            <a:r>
              <a:rPr lang="en-US" sz="1600" dirty="0">
                <a:latin typeface="Times New Roman" pitchFamily="18" charset="0"/>
              </a:rPr>
              <a:t>CHEMOTHERAPY)</a:t>
            </a:r>
            <a:endParaRPr lang="sr-Cyrl-CS" sz="1600" dirty="0">
              <a:solidFill>
                <a:srgbClr val="FFCC00"/>
              </a:solidFill>
              <a:latin typeface="Times New Roman"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a:xfrm>
            <a:off x="457200" y="203518"/>
            <a:ext cx="8229600" cy="1143000"/>
          </a:xfrm>
        </p:spPr>
        <p:txBody>
          <a:bodyPr/>
          <a:lstStyle/>
          <a:p>
            <a:pPr eaLnBrk="1" hangingPunct="1"/>
            <a:r>
              <a:rPr lang="sr-Latn-RS" dirty="0" smtClean="0">
                <a:latin typeface="Times New Roman" pitchFamily="18" charset="0"/>
              </a:rPr>
              <a:t>Antineoplastic drugs</a:t>
            </a:r>
            <a:endParaRPr lang="sr-Cyrl-CS" dirty="0">
              <a:latin typeface="Times New Roman" pitchFamily="18" charset="0"/>
            </a:endParaRPr>
          </a:p>
        </p:txBody>
      </p:sp>
      <p:sp>
        <p:nvSpPr>
          <p:cNvPr id="94211" name="Rectangle 3"/>
          <p:cNvSpPr>
            <a:spLocks noGrp="1" noChangeArrowheads="1"/>
          </p:cNvSpPr>
          <p:nvPr>
            <p:ph type="body" idx="1"/>
          </p:nvPr>
        </p:nvSpPr>
        <p:spPr/>
        <p:txBody>
          <a:bodyPr/>
          <a:lstStyle/>
          <a:p>
            <a:pPr>
              <a:lnSpc>
                <a:spcPct val="90000"/>
              </a:lnSpc>
              <a:buNone/>
            </a:pPr>
            <a:r>
              <a:rPr lang="en-US" sz="2000" b="1" dirty="0">
                <a:latin typeface="Times New Roman" pitchFamily="18" charset="0"/>
              </a:rPr>
              <a:t>WHEN DO WE NOT USE CHEMOTHERAPY</a:t>
            </a:r>
            <a:r>
              <a:rPr lang="en-US" sz="2000" b="1" dirty="0" smtClean="0">
                <a:latin typeface="Times New Roman" pitchFamily="18" charset="0"/>
              </a:rPr>
              <a:t>?</a:t>
            </a:r>
            <a:endParaRPr lang="sr-Latn-RS" sz="2000" b="1" dirty="0" smtClean="0">
              <a:latin typeface="Times New Roman" pitchFamily="18" charset="0"/>
            </a:endParaRPr>
          </a:p>
          <a:p>
            <a:pPr>
              <a:lnSpc>
                <a:spcPct val="90000"/>
              </a:lnSpc>
              <a:buNone/>
            </a:pPr>
            <a:endParaRPr lang="sr-Latn-RS" sz="2000" dirty="0" smtClean="0">
              <a:latin typeface="Times New Roman" pitchFamily="18" charset="0"/>
            </a:endParaRPr>
          </a:p>
          <a:p>
            <a:pPr>
              <a:lnSpc>
                <a:spcPct val="90000"/>
              </a:lnSpc>
            </a:pPr>
            <a:r>
              <a:rPr lang="en-US" sz="1600" dirty="0" smtClean="0">
                <a:latin typeface="Times New Roman" pitchFamily="18" charset="0"/>
              </a:rPr>
              <a:t>WHEN </a:t>
            </a:r>
            <a:r>
              <a:rPr lang="en-US" sz="1600" dirty="0">
                <a:latin typeface="Times New Roman" pitchFamily="18" charset="0"/>
              </a:rPr>
              <a:t>THERE ARE NO </a:t>
            </a:r>
            <a:r>
              <a:rPr lang="sr-Latn-RS" sz="1600" dirty="0" smtClean="0">
                <a:latin typeface="Times New Roman" pitchFamily="18" charset="0"/>
              </a:rPr>
              <a:t> ADEQUATE </a:t>
            </a:r>
            <a:r>
              <a:rPr lang="en-US" sz="1600" dirty="0" smtClean="0">
                <a:latin typeface="Times New Roman" pitchFamily="18" charset="0"/>
              </a:rPr>
              <a:t>CONDITIONS </a:t>
            </a:r>
            <a:r>
              <a:rPr lang="en-US" sz="1600" dirty="0">
                <a:latin typeface="Times New Roman" pitchFamily="18" charset="0"/>
              </a:rPr>
              <a:t>FOR </a:t>
            </a:r>
            <a:r>
              <a:rPr lang="sr-Latn-RS" sz="1600" dirty="0" smtClean="0">
                <a:latin typeface="Times New Roman" pitchFamily="18" charset="0"/>
              </a:rPr>
              <a:t>DRUG </a:t>
            </a:r>
            <a:r>
              <a:rPr lang="en-US" sz="1600" dirty="0" smtClean="0">
                <a:latin typeface="Times New Roman" pitchFamily="18" charset="0"/>
              </a:rPr>
              <a:t>ADMINISTRATION </a:t>
            </a:r>
            <a:r>
              <a:rPr lang="en-US" sz="1600" dirty="0">
                <a:latin typeface="Times New Roman" pitchFamily="18" charset="0"/>
              </a:rPr>
              <a:t>AND </a:t>
            </a:r>
            <a:r>
              <a:rPr lang="en-US" sz="1600" dirty="0" smtClean="0">
                <a:latin typeface="Times New Roman" pitchFamily="18" charset="0"/>
              </a:rPr>
              <a:t>PATIENT FOLLOW-UP</a:t>
            </a:r>
            <a:endParaRPr lang="sr-Latn-RS" sz="1600" dirty="0" smtClean="0">
              <a:latin typeface="Times New Roman" pitchFamily="18" charset="0"/>
            </a:endParaRPr>
          </a:p>
          <a:p>
            <a:pPr>
              <a:lnSpc>
                <a:spcPct val="90000"/>
              </a:lnSpc>
            </a:pPr>
            <a:r>
              <a:rPr lang="en-US" sz="1600" dirty="0" smtClean="0">
                <a:latin typeface="Times New Roman" pitchFamily="18" charset="0"/>
              </a:rPr>
              <a:t>WHEN </a:t>
            </a:r>
            <a:r>
              <a:rPr lang="en-US" sz="1600" dirty="0">
                <a:latin typeface="Times New Roman" pitchFamily="18" charset="0"/>
              </a:rPr>
              <a:t>THE </a:t>
            </a:r>
            <a:r>
              <a:rPr lang="sr-Latn-RS" sz="1600" dirty="0" smtClean="0">
                <a:latin typeface="Times New Roman" pitchFamily="18" charset="0"/>
              </a:rPr>
              <a:t>EXPECTED LIFESPAN DOES NOT ALLOW TREATMENT BENEFIT TO ACHIEVE</a:t>
            </a:r>
          </a:p>
          <a:p>
            <a:pPr>
              <a:lnSpc>
                <a:spcPct val="90000"/>
              </a:lnSpc>
            </a:pPr>
            <a:r>
              <a:rPr lang="en-US" sz="1600" dirty="0" smtClean="0">
                <a:latin typeface="Times New Roman" pitchFamily="18" charset="0"/>
              </a:rPr>
              <a:t>WHEN THERE </a:t>
            </a:r>
            <a:r>
              <a:rPr lang="sr-Latn-RS" sz="1600" dirty="0" smtClean="0">
                <a:latin typeface="Times New Roman" pitchFamily="18" charset="0"/>
              </a:rPr>
              <a:t> ARE NO TRATMENT BENEFIT</a:t>
            </a:r>
          </a:p>
          <a:p>
            <a:pPr>
              <a:lnSpc>
                <a:spcPct val="90000"/>
              </a:lnSpc>
            </a:pPr>
            <a:r>
              <a:rPr lang="en-US" sz="1600" dirty="0" smtClean="0">
                <a:latin typeface="Times New Roman" pitchFamily="18" charset="0"/>
              </a:rPr>
              <a:t>WHEN </a:t>
            </a:r>
            <a:r>
              <a:rPr lang="en-US" sz="1600" dirty="0">
                <a:latin typeface="Times New Roman" pitchFamily="18" charset="0"/>
              </a:rPr>
              <a:t>THERE ARE CONTRAINDICATIONS FOR THE </a:t>
            </a:r>
            <a:r>
              <a:rPr lang="sr-Latn-RS" sz="1600" dirty="0" smtClean="0">
                <a:latin typeface="Times New Roman" pitchFamily="18" charset="0"/>
              </a:rPr>
              <a:t>ANTINEOPLASTIC DRUG USE </a:t>
            </a:r>
            <a:r>
              <a:rPr lang="en-US" sz="1600" dirty="0" smtClean="0">
                <a:latin typeface="Times New Roman" pitchFamily="18" charset="0"/>
              </a:rPr>
              <a:t>DUE </a:t>
            </a:r>
            <a:r>
              <a:rPr lang="en-US" sz="1600" dirty="0">
                <a:latin typeface="Times New Roman" pitchFamily="18" charset="0"/>
              </a:rPr>
              <a:t>TO EXISTING COMORBIDITY</a:t>
            </a:r>
            <a:endParaRPr lang="sr-Cyrl-CS" sz="18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ChangeArrowheads="1"/>
          </p:cNvSpPr>
          <p:nvPr>
            <p:ph type="title"/>
          </p:nvPr>
        </p:nvSpPr>
        <p:spPr/>
        <p:txBody>
          <a:bodyPr/>
          <a:lstStyle/>
          <a:p>
            <a:pPr eaLnBrk="1" hangingPunct="1"/>
            <a:r>
              <a:rPr lang="sr-Latn-RS" dirty="0" smtClean="0">
                <a:latin typeface="Times New Roman" pitchFamily="18" charset="0"/>
              </a:rPr>
              <a:t>Antineoplastic drugs</a:t>
            </a:r>
            <a:endParaRPr lang="sr-Cyrl-CS" dirty="0">
              <a:latin typeface="Times New Roman" pitchFamily="18" charset="0"/>
            </a:endParaRPr>
          </a:p>
        </p:txBody>
      </p:sp>
      <p:sp>
        <p:nvSpPr>
          <p:cNvPr id="95235" name="Rectangle 3"/>
          <p:cNvSpPr>
            <a:spLocks noGrp="1" noChangeArrowheads="1"/>
          </p:cNvSpPr>
          <p:nvPr>
            <p:ph type="body" idx="1"/>
          </p:nvPr>
        </p:nvSpPr>
        <p:spPr/>
        <p:txBody>
          <a:bodyPr>
            <a:normAutofit/>
          </a:bodyPr>
          <a:lstStyle/>
          <a:p>
            <a:pPr>
              <a:lnSpc>
                <a:spcPct val="90000"/>
              </a:lnSpc>
              <a:buNone/>
            </a:pPr>
            <a:r>
              <a:rPr lang="en-US" sz="1800" b="1" dirty="0">
                <a:latin typeface="Times New Roman" pitchFamily="18" charset="0"/>
              </a:rPr>
              <a:t>HOW LONG DO WE USE CHEMOTHERAPY</a:t>
            </a:r>
            <a:r>
              <a:rPr lang="en-US" sz="1800" b="1" dirty="0" smtClean="0">
                <a:latin typeface="Times New Roman" pitchFamily="18" charset="0"/>
              </a:rPr>
              <a:t>?</a:t>
            </a:r>
            <a:r>
              <a:rPr lang="sr-Latn-RS" sz="1800" dirty="0" smtClean="0">
                <a:latin typeface="Times New Roman" pitchFamily="18" charset="0"/>
              </a:rPr>
              <a:t> </a:t>
            </a:r>
            <a:r>
              <a:rPr lang="en-US" sz="1800" dirty="0" smtClean="0">
                <a:latin typeface="Times New Roman" pitchFamily="18" charset="0"/>
              </a:rPr>
              <a:t>THE </a:t>
            </a:r>
            <a:r>
              <a:rPr lang="en-US" sz="1800" dirty="0">
                <a:latin typeface="Times New Roman" pitchFamily="18" charset="0"/>
              </a:rPr>
              <a:t>LENGTH OF THE TREATMENT DEPENDS ON THE </a:t>
            </a:r>
            <a:r>
              <a:rPr lang="en-US" sz="1800" dirty="0" smtClean="0">
                <a:latin typeface="Times New Roman" pitchFamily="18" charset="0"/>
              </a:rPr>
              <a:t>CHEMOTHERAPY</a:t>
            </a:r>
            <a:r>
              <a:rPr lang="sr-Latn-RS" sz="1800" dirty="0" smtClean="0">
                <a:latin typeface="Times New Roman" pitchFamily="18" charset="0"/>
              </a:rPr>
              <a:t> REGIME</a:t>
            </a:r>
            <a:r>
              <a:rPr lang="en-US" sz="1800" dirty="0" smtClean="0">
                <a:latin typeface="Times New Roman" pitchFamily="18" charset="0"/>
              </a:rPr>
              <a:t> </a:t>
            </a:r>
            <a:r>
              <a:rPr lang="en-US" sz="1800" dirty="0">
                <a:latin typeface="Times New Roman" pitchFamily="18" charset="0"/>
              </a:rPr>
              <a:t>AND THE </a:t>
            </a:r>
            <a:r>
              <a:rPr lang="sr-Latn-RS" sz="1800" dirty="0" smtClean="0">
                <a:latin typeface="Times New Roman" pitchFamily="18" charset="0"/>
              </a:rPr>
              <a:t>INTENT</a:t>
            </a:r>
          </a:p>
          <a:p>
            <a:pPr>
              <a:lnSpc>
                <a:spcPct val="90000"/>
              </a:lnSpc>
              <a:buNone/>
            </a:pPr>
            <a:endParaRPr lang="sr-Latn-RS" sz="1800" dirty="0" smtClean="0">
              <a:latin typeface="Times New Roman" pitchFamily="18" charset="0"/>
            </a:endParaRPr>
          </a:p>
          <a:p>
            <a:pPr>
              <a:lnSpc>
                <a:spcPct val="90000"/>
              </a:lnSpc>
            </a:pPr>
            <a:r>
              <a:rPr lang="en-US" sz="1600" dirty="0" smtClean="0">
                <a:latin typeface="Times New Roman" pitchFamily="18" charset="0"/>
              </a:rPr>
              <a:t>CURATIVE-TO HEALING</a:t>
            </a:r>
            <a:endParaRPr lang="sr-Latn-RS" sz="1600" dirty="0" smtClean="0">
              <a:latin typeface="Times New Roman" pitchFamily="18" charset="0"/>
            </a:endParaRPr>
          </a:p>
          <a:p>
            <a:pPr>
              <a:lnSpc>
                <a:spcPct val="90000"/>
              </a:lnSpc>
            </a:pPr>
            <a:r>
              <a:rPr lang="en-US" sz="1600" dirty="0" smtClean="0">
                <a:latin typeface="Times New Roman" pitchFamily="18" charset="0"/>
              </a:rPr>
              <a:t>PALLIATIVE </a:t>
            </a:r>
            <a:r>
              <a:rPr lang="en-US" sz="1600" dirty="0">
                <a:latin typeface="Times New Roman" pitchFamily="18" charset="0"/>
              </a:rPr>
              <a:t>- UNTIL PALLIATION OF SYMPTOMS IS </a:t>
            </a:r>
            <a:r>
              <a:rPr lang="en-US" sz="1600" dirty="0" smtClean="0">
                <a:latin typeface="Times New Roman" pitchFamily="18" charset="0"/>
              </a:rPr>
              <a:t>ACHIEVED</a:t>
            </a:r>
            <a:endParaRPr lang="sr-Latn-RS" sz="1600" dirty="0" smtClean="0">
              <a:latin typeface="Times New Roman" pitchFamily="18" charset="0"/>
            </a:endParaRPr>
          </a:p>
          <a:p>
            <a:pPr>
              <a:lnSpc>
                <a:spcPct val="90000"/>
              </a:lnSpc>
            </a:pPr>
            <a:r>
              <a:rPr lang="en-US" sz="1600" dirty="0" smtClean="0">
                <a:latin typeface="Times New Roman" pitchFamily="18" charset="0"/>
              </a:rPr>
              <a:t>NEOADJUVANT – </a:t>
            </a:r>
            <a:r>
              <a:rPr lang="sr-Latn-RS" sz="1600" dirty="0" smtClean="0">
                <a:latin typeface="Times New Roman" pitchFamily="18" charset="0"/>
              </a:rPr>
              <a:t>PRECISE DEFINED PROTOCOLS AND LENGHT </a:t>
            </a:r>
          </a:p>
          <a:p>
            <a:pPr marL="0" indent="0">
              <a:lnSpc>
                <a:spcPct val="90000"/>
              </a:lnSpc>
              <a:buNone/>
            </a:pPr>
            <a:r>
              <a:rPr lang="sr-Latn-RS" sz="1600" dirty="0" smtClean="0">
                <a:latin typeface="Times New Roman" pitchFamily="18" charset="0"/>
              </a:rPr>
              <a:t>      IF SURGICAL TREATMENT DO NOT BECAME AN OPTION - </a:t>
            </a:r>
            <a:r>
              <a:rPr lang="en-US" sz="1600" dirty="0" smtClean="0">
                <a:latin typeface="Times New Roman" pitchFamily="18" charset="0"/>
              </a:rPr>
              <a:t>THE </a:t>
            </a:r>
            <a:r>
              <a:rPr lang="en-US" sz="1600" dirty="0">
                <a:latin typeface="Times New Roman" pitchFamily="18" charset="0"/>
              </a:rPr>
              <a:t>TREATMENT GETS </a:t>
            </a:r>
            <a:r>
              <a:rPr lang="en-US" sz="1600" dirty="0" smtClean="0">
                <a:latin typeface="Times New Roman" pitchFamily="18" charset="0"/>
              </a:rPr>
              <a:t>PALLIATIVE</a:t>
            </a:r>
            <a:r>
              <a:rPr lang="sr-Latn-RS" sz="1600" dirty="0" smtClean="0">
                <a:latin typeface="Times New Roman" pitchFamily="18" charset="0"/>
              </a:rPr>
              <a:t> </a:t>
            </a:r>
            <a:r>
              <a:rPr lang="en-US" sz="1600" dirty="0" smtClean="0">
                <a:latin typeface="Times New Roman" pitchFamily="18" charset="0"/>
              </a:rPr>
              <a:t>CHARACTER</a:t>
            </a:r>
            <a:endParaRPr lang="sr-Latn-RS" sz="1600" dirty="0" smtClean="0">
              <a:latin typeface="Times New Roman" pitchFamily="18" charset="0"/>
            </a:endParaRPr>
          </a:p>
          <a:p>
            <a:pPr>
              <a:lnSpc>
                <a:spcPct val="90000"/>
              </a:lnSpc>
            </a:pPr>
            <a:r>
              <a:rPr lang="en-US" sz="1600" dirty="0" smtClean="0">
                <a:latin typeface="Times New Roman" pitchFamily="18" charset="0"/>
              </a:rPr>
              <a:t>ADJUVANT</a:t>
            </a:r>
            <a:r>
              <a:rPr lang="sr-Latn-RS" sz="1600" dirty="0" smtClean="0">
                <a:latin typeface="Times New Roman" pitchFamily="18" charset="0"/>
              </a:rPr>
              <a:t> – BASED ON TUMOR TYPE</a:t>
            </a:r>
          </a:p>
          <a:p>
            <a:pPr>
              <a:lnSpc>
                <a:spcPct val="90000"/>
              </a:lnSpc>
              <a:buNone/>
            </a:pPr>
            <a:endParaRPr lang="sr-Latn-RS" sz="1600" dirty="0">
              <a:latin typeface="Times New Roman" pitchFamily="18" charset="0"/>
            </a:endParaRPr>
          </a:p>
          <a:p>
            <a:pPr>
              <a:lnSpc>
                <a:spcPct val="90000"/>
              </a:lnSpc>
              <a:buNone/>
            </a:pPr>
            <a:r>
              <a:rPr lang="en-US" sz="1600" dirty="0" smtClean="0">
                <a:latin typeface="Times New Roman" pitchFamily="18" charset="0"/>
              </a:rPr>
              <a:t>IN </a:t>
            </a:r>
            <a:r>
              <a:rPr lang="en-US" sz="1600" dirty="0">
                <a:latin typeface="Times New Roman" pitchFamily="18" charset="0"/>
              </a:rPr>
              <a:t>CASE OF EXPRESSED TOXICITY AND/OR ADVERSE EFFECTS, THE TREATMENT IS </a:t>
            </a:r>
            <a:r>
              <a:rPr lang="sr-Latn-RS" sz="1600" dirty="0" smtClean="0">
                <a:latin typeface="Times New Roman" pitchFamily="18" charset="0"/>
              </a:rPr>
              <a:t>DISCONTINUED </a:t>
            </a:r>
            <a:r>
              <a:rPr lang="en-US" sz="1600" dirty="0" smtClean="0">
                <a:latin typeface="Times New Roman" pitchFamily="18" charset="0"/>
              </a:rPr>
              <a:t>(TEMPORARY </a:t>
            </a:r>
            <a:r>
              <a:rPr lang="en-US" sz="1600" dirty="0">
                <a:latin typeface="Times New Roman" pitchFamily="18" charset="0"/>
              </a:rPr>
              <a:t>OR PERMANENTLY)</a:t>
            </a:r>
            <a:endParaRPr lang="sr-Cyrl-CS" sz="18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p:txBody>
          <a:bodyPr/>
          <a:lstStyle/>
          <a:p>
            <a:pPr eaLnBrk="1" hangingPunct="1"/>
            <a:r>
              <a:rPr lang="sr-Latn-RS" dirty="0" smtClean="0">
                <a:latin typeface="Times New Roman" pitchFamily="18" charset="0"/>
              </a:rPr>
              <a:t>Antineoplastic drugs</a:t>
            </a:r>
            <a:endParaRPr lang="sr-Cyrl-CS" dirty="0">
              <a:latin typeface="Times New Roman" pitchFamily="18" charset="0"/>
            </a:endParaRPr>
          </a:p>
        </p:txBody>
      </p:sp>
      <p:sp>
        <p:nvSpPr>
          <p:cNvPr id="97283" name="Rectangle 3"/>
          <p:cNvSpPr>
            <a:spLocks noGrp="1" noChangeArrowheads="1"/>
          </p:cNvSpPr>
          <p:nvPr>
            <p:ph type="body" idx="1"/>
          </p:nvPr>
        </p:nvSpPr>
        <p:spPr/>
        <p:txBody>
          <a:bodyPr/>
          <a:lstStyle/>
          <a:p>
            <a:pPr eaLnBrk="1" hangingPunct="1">
              <a:buFontTx/>
              <a:buNone/>
            </a:pPr>
            <a:r>
              <a:rPr lang="sr-Cyrl-CS" sz="2800" i="1" dirty="0"/>
              <a:t>RECIST</a:t>
            </a:r>
            <a:r>
              <a:rPr lang="sr-Cyrl-CS" sz="2800" dirty="0"/>
              <a:t> (Response Evaluation Criteria In Solid Tumors) </a:t>
            </a:r>
          </a:p>
          <a:p>
            <a:pPr eaLnBrk="1" hangingPunct="1"/>
            <a:r>
              <a:rPr lang="sr-Cyrl-CS" sz="2800" b="1" dirty="0"/>
              <a:t>RECIST - Definitions</a:t>
            </a:r>
          </a:p>
          <a:p>
            <a:pPr eaLnBrk="1" hangingPunct="1">
              <a:buFontTx/>
              <a:buNone/>
            </a:pPr>
            <a:r>
              <a:rPr lang="sr-Cyrl-CS" sz="2800" dirty="0"/>
              <a:t>Measurable Lesions</a:t>
            </a:r>
          </a:p>
          <a:p>
            <a:pPr eaLnBrk="1" hangingPunct="1">
              <a:buFontTx/>
              <a:buNone/>
            </a:pPr>
            <a:r>
              <a:rPr lang="sr-Cyrl-CS" sz="2800" dirty="0"/>
              <a:t>Non-Measurable Lesions </a:t>
            </a:r>
          </a:p>
          <a:p>
            <a:pPr eaLnBrk="1" hangingPunct="1">
              <a:buFontTx/>
              <a:buNone/>
            </a:pPr>
            <a:r>
              <a:rPr lang="sr-Cyrl-CS" sz="2800" dirty="0"/>
              <a:t>Target Lesions </a:t>
            </a:r>
          </a:p>
          <a:p>
            <a:pPr eaLnBrk="1" hangingPunct="1">
              <a:buFontTx/>
              <a:buNone/>
            </a:pPr>
            <a:r>
              <a:rPr lang="sr-Cyrl-CS" sz="2800" dirty="0"/>
              <a:t>Non-Target Lesions </a:t>
            </a:r>
          </a:p>
          <a:p>
            <a:pPr eaLnBrk="1" hangingPunct="1">
              <a:buFontTx/>
              <a:buNone/>
            </a:pPr>
            <a:r>
              <a:rPr lang="sr-Cyrl-CS" sz="2800" dirty="0"/>
              <a:t/>
            </a:r>
            <a:br>
              <a:rPr lang="sr-Cyrl-CS" sz="2800" dirty="0"/>
            </a:br>
            <a:r>
              <a:rPr lang="sr-Cyrl-CS" sz="2800" dirty="0"/>
              <a:t>RECIST is simple. Using RECIST is not.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p:txBody>
          <a:bodyPr/>
          <a:lstStyle/>
          <a:p>
            <a:pPr eaLnBrk="1" hangingPunct="1"/>
            <a:r>
              <a:rPr lang="sr-Latn-RS" dirty="0" smtClean="0">
                <a:latin typeface="Times New Roman" pitchFamily="18" charset="0"/>
              </a:rPr>
              <a:t>Antineoplastic drugs</a:t>
            </a:r>
            <a:endParaRPr lang="sr-Cyrl-CS" dirty="0">
              <a:latin typeface="Times New Roman" pitchFamily="18" charset="0"/>
            </a:endParaRPr>
          </a:p>
        </p:txBody>
      </p:sp>
      <p:sp>
        <p:nvSpPr>
          <p:cNvPr id="96259" name="Rectangle 3"/>
          <p:cNvSpPr>
            <a:spLocks noGrp="1" noChangeArrowheads="1"/>
          </p:cNvSpPr>
          <p:nvPr>
            <p:ph type="body" idx="1"/>
          </p:nvPr>
        </p:nvSpPr>
        <p:spPr/>
        <p:txBody>
          <a:bodyPr>
            <a:normAutofit/>
          </a:bodyPr>
          <a:lstStyle/>
          <a:p>
            <a:r>
              <a:rPr lang="en-US" sz="2000" i="1" dirty="0">
                <a:latin typeface="Times New Roman" panose="02020603050405020304" pitchFamily="18" charset="0"/>
                <a:cs typeface="Times New Roman" panose="02020603050405020304" pitchFamily="18" charset="0"/>
              </a:rPr>
              <a:t>Complete response (CR)</a:t>
            </a:r>
            <a:r>
              <a:rPr lang="en-US" sz="2000" dirty="0">
                <a:latin typeface="Times New Roman" panose="02020603050405020304" pitchFamily="18" charset="0"/>
                <a:cs typeface="Times New Roman" panose="02020603050405020304" pitchFamily="18" charset="0"/>
              </a:rPr>
              <a:t>: Disappearance of all target lesions</a:t>
            </a:r>
          </a:p>
          <a:p>
            <a:r>
              <a:rPr lang="en-US" sz="2000" i="1" dirty="0">
                <a:latin typeface="Times New Roman" panose="02020603050405020304" pitchFamily="18" charset="0"/>
                <a:cs typeface="Times New Roman" panose="02020603050405020304" pitchFamily="18" charset="0"/>
              </a:rPr>
              <a:t>Partial response (PR)</a:t>
            </a:r>
            <a:r>
              <a:rPr lang="en-US" sz="2000" dirty="0">
                <a:latin typeface="Times New Roman" panose="02020603050405020304" pitchFamily="18" charset="0"/>
                <a:cs typeface="Times New Roman" panose="02020603050405020304" pitchFamily="18" charset="0"/>
              </a:rPr>
              <a:t>: At least a 30% decrease in the sum of the </a:t>
            </a:r>
            <a:r>
              <a:rPr lang="sr-Latn-RS" sz="2000" dirty="0" smtClean="0">
                <a:latin typeface="Times New Roman" panose="02020603050405020304" pitchFamily="18" charset="0"/>
                <a:cs typeface="Times New Roman" panose="02020603050405020304" pitchFamily="18" charset="0"/>
              </a:rPr>
              <a:t>longest diameter (</a:t>
            </a:r>
            <a:r>
              <a:rPr lang="en-US" sz="2000" dirty="0" smtClean="0">
                <a:latin typeface="Times New Roman" panose="02020603050405020304" pitchFamily="18" charset="0"/>
                <a:cs typeface="Times New Roman" panose="02020603050405020304" pitchFamily="18" charset="0"/>
              </a:rPr>
              <a:t>LD</a:t>
            </a:r>
            <a:r>
              <a:rPr lang="sr-Latn-RS" sz="2000" dirty="0" smtClean="0">
                <a:latin typeface="Times New Roman" panose="02020603050405020304" pitchFamily="18" charset="0"/>
                <a:cs typeface="Times New Roman" panose="02020603050405020304" pitchFamily="18" charset="0"/>
              </a:rPr>
              <a:t>)</a:t>
            </a:r>
            <a:r>
              <a:rPr lang="en-US" sz="2000" dirty="0" smtClean="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of target lesions, taking as reference the baseline sum LD</a:t>
            </a:r>
          </a:p>
          <a:p>
            <a:r>
              <a:rPr lang="en-US" sz="2000" i="1" dirty="0">
                <a:latin typeface="Times New Roman" panose="02020603050405020304" pitchFamily="18" charset="0"/>
                <a:cs typeface="Times New Roman" panose="02020603050405020304" pitchFamily="18" charset="0"/>
              </a:rPr>
              <a:t>Stable disease (SD)</a:t>
            </a:r>
            <a:r>
              <a:rPr lang="en-US" sz="2000" dirty="0">
                <a:latin typeface="Times New Roman" panose="02020603050405020304" pitchFamily="18" charset="0"/>
                <a:cs typeface="Times New Roman" panose="02020603050405020304" pitchFamily="18" charset="0"/>
              </a:rPr>
              <a:t>: Neither sufficient shrinkage to qualify for PR nor sufficient increase to qualify for PD, taking as reference the smallest sum LD since the treatment started</a:t>
            </a:r>
          </a:p>
          <a:p>
            <a:r>
              <a:rPr lang="en-US" sz="2000" i="1" dirty="0">
                <a:latin typeface="Times New Roman" panose="02020603050405020304" pitchFamily="18" charset="0"/>
                <a:cs typeface="Times New Roman" panose="02020603050405020304" pitchFamily="18" charset="0"/>
              </a:rPr>
              <a:t>Progressive disease (PD)</a:t>
            </a:r>
            <a:r>
              <a:rPr lang="en-US" sz="2000" dirty="0">
                <a:latin typeface="Times New Roman" panose="02020603050405020304" pitchFamily="18" charset="0"/>
                <a:cs typeface="Times New Roman" panose="02020603050405020304" pitchFamily="18" charset="0"/>
              </a:rPr>
              <a:t>: At least a 20% increase in the sum of the LD of target lesions, taking as reference the smallest sum LD recorded since the treatment started or the appearance of one or more new lesions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1" name="Rectangle 3"/>
          <p:cNvSpPr>
            <a:spLocks noGrp="1" noChangeArrowheads="1"/>
          </p:cNvSpPr>
          <p:nvPr>
            <p:ph type="subTitle" idx="1"/>
          </p:nvPr>
        </p:nvSpPr>
        <p:spPr>
          <a:xfrm>
            <a:off x="533400" y="1143000"/>
            <a:ext cx="8153400" cy="4876800"/>
          </a:xfrm>
        </p:spPr>
        <p:txBody>
          <a:bodyPr/>
          <a:lstStyle/>
          <a:p>
            <a:pPr algn="l">
              <a:lnSpc>
                <a:spcPct val="80000"/>
              </a:lnSpc>
            </a:pPr>
            <a:r>
              <a:rPr lang="en-US" sz="2000" dirty="0">
                <a:solidFill>
                  <a:schemeClr val="tx1"/>
                </a:solidFill>
              </a:rPr>
              <a:t>WORLD HEALTH </a:t>
            </a:r>
            <a:r>
              <a:rPr lang="en-US" sz="2000" dirty="0" smtClean="0">
                <a:solidFill>
                  <a:schemeClr val="tx1"/>
                </a:solidFill>
              </a:rPr>
              <a:t>ORGANIZATION</a:t>
            </a:r>
            <a:r>
              <a:rPr lang="sr-Latn-RS" sz="2000" dirty="0" smtClean="0">
                <a:solidFill>
                  <a:schemeClr val="tx1"/>
                </a:solidFill>
              </a:rPr>
              <a:t> deffinition: </a:t>
            </a:r>
          </a:p>
          <a:p>
            <a:pPr lvl="1" algn="l">
              <a:lnSpc>
                <a:spcPct val="80000"/>
              </a:lnSpc>
            </a:pPr>
            <a:r>
              <a:rPr lang="en-US" sz="1600" dirty="0" smtClean="0">
                <a:solidFill>
                  <a:schemeClr val="tx1"/>
                </a:solidFill>
              </a:rPr>
              <a:t>A MEDICINE </a:t>
            </a:r>
            <a:r>
              <a:rPr lang="en-US" sz="1600" dirty="0">
                <a:solidFill>
                  <a:schemeClr val="tx1"/>
                </a:solidFill>
              </a:rPr>
              <a:t>IS A SUBSTANCE OR PRODUCT THAT IS USED TO MODIFY OR TEST PHYSIOLOGICAL SYSTEMS OR PATHOLOGICAL CONDITIONS FOR THE WELL-BEING OF THE RECIPIENT</a:t>
            </a:r>
            <a:r>
              <a:rPr lang="en-US" sz="1600" dirty="0" smtClean="0">
                <a:solidFill>
                  <a:schemeClr val="tx1"/>
                </a:solidFill>
              </a:rPr>
              <a:t>.</a:t>
            </a:r>
            <a:endParaRPr lang="sr-Latn-RS" sz="1600" dirty="0" smtClean="0">
              <a:solidFill>
                <a:schemeClr val="tx1"/>
              </a:solidFill>
            </a:endParaRPr>
          </a:p>
          <a:p>
            <a:pPr algn="l">
              <a:lnSpc>
                <a:spcPct val="80000"/>
              </a:lnSpc>
            </a:pPr>
            <a:endParaRPr lang="sr-Latn-RS" sz="2000" dirty="0" smtClean="0">
              <a:solidFill>
                <a:schemeClr val="tx1"/>
              </a:solidFill>
            </a:endParaRPr>
          </a:p>
          <a:p>
            <a:pPr algn="l">
              <a:lnSpc>
                <a:spcPct val="80000"/>
              </a:lnSpc>
            </a:pPr>
            <a:endParaRPr lang="en-US" sz="2000" dirty="0">
              <a:solidFill>
                <a:schemeClr val="tx1"/>
              </a:solidFill>
            </a:endParaRPr>
          </a:p>
          <a:p>
            <a:pPr algn="l">
              <a:lnSpc>
                <a:spcPct val="80000"/>
              </a:lnSpc>
            </a:pPr>
            <a:r>
              <a:rPr lang="en-US" sz="2000" dirty="0">
                <a:solidFill>
                  <a:schemeClr val="tx1"/>
                </a:solidFill>
              </a:rPr>
              <a:t>LAW ON </a:t>
            </a:r>
            <a:r>
              <a:rPr lang="sr-Latn-RS" sz="2000" dirty="0" smtClean="0">
                <a:solidFill>
                  <a:schemeClr val="tx1"/>
                </a:solidFill>
              </a:rPr>
              <a:t>DRUGS</a:t>
            </a:r>
            <a:r>
              <a:rPr lang="en-US" sz="2000" dirty="0" smtClean="0">
                <a:solidFill>
                  <a:schemeClr val="tx1"/>
                </a:solidFill>
              </a:rPr>
              <a:t> </a:t>
            </a:r>
            <a:r>
              <a:rPr lang="en-US" sz="2000" dirty="0">
                <a:solidFill>
                  <a:schemeClr val="tx1"/>
                </a:solidFill>
              </a:rPr>
              <a:t>AND </a:t>
            </a:r>
            <a:r>
              <a:rPr lang="en-US" sz="2000" dirty="0" smtClean="0">
                <a:solidFill>
                  <a:schemeClr val="tx1"/>
                </a:solidFill>
              </a:rPr>
              <a:t>MEDICINE</a:t>
            </a:r>
            <a:r>
              <a:rPr lang="sr-Latn-RS" sz="2000" dirty="0" smtClean="0">
                <a:solidFill>
                  <a:schemeClr val="tx1"/>
                </a:solidFill>
              </a:rPr>
              <a:t> DEVICES </a:t>
            </a:r>
            <a:r>
              <a:rPr lang="en-US" sz="2000" dirty="0" smtClean="0">
                <a:solidFill>
                  <a:schemeClr val="tx1"/>
                </a:solidFill>
              </a:rPr>
              <a:t>OF</a:t>
            </a:r>
            <a:r>
              <a:rPr lang="sr-Latn-RS" sz="2000" dirty="0" smtClean="0">
                <a:solidFill>
                  <a:schemeClr val="tx1"/>
                </a:solidFill>
              </a:rPr>
              <a:t> REPUBLIC OF</a:t>
            </a:r>
            <a:r>
              <a:rPr lang="en-US" sz="2000" dirty="0" smtClean="0">
                <a:solidFill>
                  <a:schemeClr val="tx1"/>
                </a:solidFill>
              </a:rPr>
              <a:t> </a:t>
            </a:r>
            <a:r>
              <a:rPr lang="en-US" sz="2000" dirty="0">
                <a:solidFill>
                  <a:schemeClr val="tx1"/>
                </a:solidFill>
              </a:rPr>
              <a:t>SERBIA  </a:t>
            </a:r>
            <a:r>
              <a:rPr lang="sr-Latn-RS" sz="2000" dirty="0" smtClean="0">
                <a:solidFill>
                  <a:schemeClr val="tx1"/>
                </a:solidFill>
              </a:rPr>
              <a:t>deffinition: </a:t>
            </a:r>
          </a:p>
          <a:p>
            <a:pPr lvl="1" algn="l">
              <a:lnSpc>
                <a:spcPct val="80000"/>
              </a:lnSpc>
            </a:pPr>
            <a:r>
              <a:rPr lang="sr-Latn-RS" sz="1600" dirty="0" smtClean="0">
                <a:solidFill>
                  <a:schemeClr val="tx1"/>
                </a:solidFill>
              </a:rPr>
              <a:t>A </a:t>
            </a:r>
            <a:r>
              <a:rPr lang="en-US" sz="1600" dirty="0" smtClean="0">
                <a:solidFill>
                  <a:schemeClr val="tx1"/>
                </a:solidFill>
              </a:rPr>
              <a:t>MEDICINE IS A PRODUCT CONTAINING A SUBSTANCE OR A COMBINATION OF SUBSTANCES MANUFACTURED AND INTENDED FOR THE TREATMENT OR PREVENTION OF DISEASE IN HUMANS OR ANIMALS, DIAGNOSING, IMPROVING OR CHANGING PHYSIOLOGICAL FUNCTIONS, AS WELL AS ACHIEVING OTHER, MEDICALLY JUSTIFIED GOALS</a:t>
            </a:r>
            <a:endParaRPr lang="sr-Latn-RS" sz="1600" dirty="0" smtClean="0">
              <a:solidFill>
                <a:schemeClr val="tx1"/>
              </a:solidFill>
            </a:endParaRPr>
          </a:p>
          <a:p>
            <a:pPr algn="l">
              <a:lnSpc>
                <a:spcPct val="80000"/>
              </a:lnSpc>
            </a:pPr>
            <a:endParaRPr lang="sr-Latn-RS" sz="2000" dirty="0" smtClean="0">
              <a:solidFill>
                <a:schemeClr val="tx1"/>
              </a:solidFill>
            </a:endParaRPr>
          </a:p>
          <a:p>
            <a:pPr algn="l">
              <a:lnSpc>
                <a:spcPct val="80000"/>
              </a:lnSpc>
            </a:pPr>
            <a:endParaRPr lang="sr-Cyrl-CS" sz="2000" dirty="0">
              <a:solidFill>
                <a:schemeClr val="tx1"/>
              </a:solidFill>
            </a:endParaRPr>
          </a:p>
          <a:p>
            <a:pPr algn="l">
              <a:lnSpc>
                <a:spcPct val="80000"/>
              </a:lnSpc>
            </a:pPr>
            <a:r>
              <a:rPr lang="en-US" sz="2000" dirty="0">
                <a:solidFill>
                  <a:schemeClr val="tx1"/>
                </a:solidFill>
              </a:rPr>
              <a:t>DRUGS ARE SUBSTANCES, THEIR COMBINATIONS AND PREPARATIONS USED FOR THE TREATMENT OF DISEASES</a:t>
            </a:r>
            <a:endParaRPr lang="sr-Cyrl-CS" sz="2000" dirty="0">
              <a:solidFill>
                <a:schemeClr val="tx1"/>
              </a:solidFill>
            </a:endParaRPr>
          </a:p>
          <a:p>
            <a:pPr eaLnBrk="1" hangingPunct="1">
              <a:lnSpc>
                <a:spcPct val="80000"/>
              </a:lnSpc>
            </a:pPr>
            <a:endParaRPr lang="sr-Cyrl-CS" sz="2000" dirty="0">
              <a:solidFill>
                <a:srgbClr val="FFCC00"/>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ChangeArrowheads="1"/>
          </p:cNvSpPr>
          <p:nvPr>
            <p:ph type="title"/>
          </p:nvPr>
        </p:nvSpPr>
        <p:spPr/>
        <p:txBody>
          <a:bodyPr>
            <a:normAutofit/>
          </a:bodyPr>
          <a:lstStyle/>
          <a:p>
            <a:r>
              <a:rPr lang="en-US" sz="4000" dirty="0">
                <a:latin typeface="Times New Roman" pitchFamily="18" charset="0"/>
              </a:rPr>
              <a:t>CHEMIOPROTECTIVE DRUGS</a:t>
            </a:r>
            <a:endParaRPr lang="sr-Latn-RS" sz="4000" dirty="0">
              <a:latin typeface="Times New Roman" pitchFamily="18" charset="0"/>
            </a:endParaRPr>
          </a:p>
        </p:txBody>
      </p:sp>
      <p:sp>
        <p:nvSpPr>
          <p:cNvPr id="99331" name="Rectangle 3"/>
          <p:cNvSpPr>
            <a:spLocks noGrp="1" noChangeArrowheads="1"/>
          </p:cNvSpPr>
          <p:nvPr>
            <p:ph type="body" idx="1"/>
          </p:nvPr>
        </p:nvSpPr>
        <p:spPr>
          <a:xfrm>
            <a:off x="457200" y="1600200"/>
            <a:ext cx="8229600" cy="4525963"/>
          </a:xfrm>
        </p:spPr>
        <p:txBody>
          <a:bodyPr/>
          <a:lstStyle/>
          <a:p>
            <a:pPr>
              <a:buNone/>
            </a:pPr>
            <a:r>
              <a:rPr lang="en-US" sz="2400" dirty="0" smtClean="0">
                <a:latin typeface="Times New Roman" pitchFamily="18" charset="0"/>
              </a:rPr>
              <a:t>THEIR </a:t>
            </a:r>
            <a:r>
              <a:rPr lang="en-US" sz="2400" dirty="0">
                <a:latin typeface="Times New Roman" pitchFamily="18" charset="0"/>
              </a:rPr>
              <a:t>ROLE IS TO PROTECT THE PATIENT OR MINIMIZE THE HARMFUL EFFECTS OF </a:t>
            </a:r>
            <a:r>
              <a:rPr lang="en-US" sz="2400" dirty="0" smtClean="0">
                <a:latin typeface="Times New Roman" pitchFamily="18" charset="0"/>
              </a:rPr>
              <a:t>CHEMOTHERAPY</a:t>
            </a:r>
            <a:endParaRPr lang="sr-Latn-RS" sz="2400" dirty="0" smtClean="0">
              <a:latin typeface="Times New Roman" pitchFamily="18" charset="0"/>
            </a:endParaRPr>
          </a:p>
          <a:p>
            <a:pPr>
              <a:buNone/>
            </a:pPr>
            <a:endParaRPr lang="sr-Latn-RS" sz="2400" dirty="0" smtClean="0">
              <a:latin typeface="Times New Roman" pitchFamily="18" charset="0"/>
            </a:endParaRPr>
          </a:p>
          <a:p>
            <a:r>
              <a:rPr lang="en-US" sz="1800" cap="all" dirty="0" err="1" smtClean="0">
                <a:latin typeface="Times New Roman" pitchFamily="18" charset="0"/>
              </a:rPr>
              <a:t>Amifostine</a:t>
            </a:r>
            <a:r>
              <a:rPr lang="en-US" sz="1800" cap="all" dirty="0" smtClean="0">
                <a:latin typeface="Times New Roman" pitchFamily="18" charset="0"/>
              </a:rPr>
              <a:t> </a:t>
            </a:r>
            <a:r>
              <a:rPr lang="en-US" sz="1800" cap="all" dirty="0">
                <a:latin typeface="Times New Roman" pitchFamily="18" charset="0"/>
              </a:rPr>
              <a:t>is a </a:t>
            </a:r>
            <a:r>
              <a:rPr lang="en-US" sz="1800" cap="all" dirty="0" err="1">
                <a:latin typeface="Times New Roman" pitchFamily="18" charset="0"/>
              </a:rPr>
              <a:t>cytoprotective</a:t>
            </a:r>
            <a:r>
              <a:rPr lang="en-US" sz="1800" cap="all" dirty="0">
                <a:latin typeface="Times New Roman" pitchFamily="18" charset="0"/>
              </a:rPr>
              <a:t> adjuvant used in cancer chemotherapy and radiotherapy involving DNA-binding chemotherapeutic </a:t>
            </a:r>
            <a:r>
              <a:rPr lang="en-US" sz="1800" cap="all" dirty="0" smtClean="0">
                <a:latin typeface="Times New Roman" pitchFamily="18" charset="0"/>
              </a:rPr>
              <a:t>agents</a:t>
            </a:r>
            <a:r>
              <a:rPr lang="sr-Latn-RS" sz="1800" cap="all" dirty="0" smtClean="0">
                <a:latin typeface="Times New Roman" pitchFamily="18" charset="0"/>
              </a:rPr>
              <a:t> </a:t>
            </a:r>
            <a:r>
              <a:rPr lang="sr-Latn-RS" sz="1800" dirty="0" smtClean="0">
                <a:latin typeface="Times New Roman" pitchFamily="18" charset="0"/>
              </a:rPr>
              <a:t>- </a:t>
            </a:r>
            <a:r>
              <a:rPr lang="en-US" sz="1800" dirty="0" smtClean="0">
                <a:latin typeface="Times New Roman" pitchFamily="18" charset="0"/>
              </a:rPr>
              <a:t>A </a:t>
            </a:r>
            <a:r>
              <a:rPr lang="en-US" sz="1800" dirty="0">
                <a:latin typeface="Times New Roman" pitchFamily="18" charset="0"/>
              </a:rPr>
              <a:t>ROLE IN KIDNEY </a:t>
            </a:r>
            <a:r>
              <a:rPr lang="en-US" sz="1800" dirty="0" smtClean="0">
                <a:latin typeface="Times New Roman" pitchFamily="18" charset="0"/>
              </a:rPr>
              <a:t>PROTECTION</a:t>
            </a:r>
            <a:endParaRPr lang="sr-Latn-RS" sz="1800" dirty="0" smtClean="0">
              <a:latin typeface="Times New Roman" pitchFamily="18" charset="0"/>
            </a:endParaRPr>
          </a:p>
          <a:p>
            <a:r>
              <a:rPr lang="en-US" sz="1800" dirty="0" smtClean="0">
                <a:latin typeface="Times New Roman" pitchFamily="18" charset="0"/>
              </a:rPr>
              <a:t>DEXRA</a:t>
            </a:r>
            <a:r>
              <a:rPr lang="sr-Latn-RS" sz="1800" dirty="0" smtClean="0">
                <a:latin typeface="Times New Roman" pitchFamily="18" charset="0"/>
              </a:rPr>
              <a:t>Z</a:t>
            </a:r>
            <a:r>
              <a:rPr lang="en-US" sz="1800" dirty="0" smtClean="0">
                <a:latin typeface="Times New Roman" pitchFamily="18" charset="0"/>
              </a:rPr>
              <a:t>OXANE- </a:t>
            </a:r>
            <a:r>
              <a:rPr lang="en-US" sz="1800" dirty="0">
                <a:latin typeface="Times New Roman" pitchFamily="18" charset="0"/>
              </a:rPr>
              <a:t>REDUCES THE CARDIOTOXIC EFFECT OF </a:t>
            </a:r>
            <a:r>
              <a:rPr lang="en-US" sz="1800" dirty="0" smtClean="0">
                <a:latin typeface="Times New Roman" pitchFamily="18" charset="0"/>
              </a:rPr>
              <a:t>CHEMOTHERAPY</a:t>
            </a:r>
            <a:endParaRPr lang="sr-Latn-RS" sz="1800" dirty="0" smtClean="0">
              <a:latin typeface="Times New Roman" pitchFamily="18" charset="0"/>
            </a:endParaRPr>
          </a:p>
          <a:p>
            <a:r>
              <a:rPr lang="sr-Latn-RS" sz="1800" dirty="0" smtClean="0">
                <a:latin typeface="Times New Roman" pitchFamily="18" charset="0"/>
              </a:rPr>
              <a:t>MESNA</a:t>
            </a:r>
            <a:r>
              <a:rPr lang="en-US" sz="1800" dirty="0" smtClean="0">
                <a:latin typeface="Times New Roman" pitchFamily="18" charset="0"/>
              </a:rPr>
              <a:t> </a:t>
            </a:r>
            <a:r>
              <a:rPr lang="en-US" sz="1800" dirty="0">
                <a:latin typeface="Times New Roman" pitchFamily="18" charset="0"/>
              </a:rPr>
              <a:t>- REDUCES OR DISABLES BLADDER IRRITATION</a:t>
            </a:r>
            <a:endParaRPr lang="sr-Cyrl-CS" sz="1800" dirty="0">
              <a:solidFill>
                <a:srgbClr val="FFCC00"/>
              </a:solidFill>
              <a:latin typeface="Times New Roman" pitchFamily="18"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ChangeArrowheads="1"/>
          </p:cNvSpPr>
          <p:nvPr>
            <p:ph type="ctrTitle"/>
          </p:nvPr>
        </p:nvSpPr>
        <p:spPr>
          <a:xfrm>
            <a:off x="685800" y="152400"/>
            <a:ext cx="7772400" cy="1219200"/>
          </a:xfrm>
        </p:spPr>
        <p:txBody>
          <a:bodyPr/>
          <a:lstStyle/>
          <a:p>
            <a:pPr eaLnBrk="1" hangingPunct="1"/>
            <a:r>
              <a:rPr lang="sr-Latn-RS" sz="3600" b="1" dirty="0" smtClean="0">
                <a:latin typeface="Times New Roman" pitchFamily="18" charset="0"/>
              </a:rPr>
              <a:t>Antineoplastic drugs</a:t>
            </a:r>
            <a:br>
              <a:rPr lang="sr-Latn-RS" sz="3600" b="1" dirty="0" smtClean="0">
                <a:latin typeface="Times New Roman" pitchFamily="18" charset="0"/>
              </a:rPr>
            </a:br>
            <a:r>
              <a:rPr lang="sr-Latn-RS" sz="3600" b="1" dirty="0" smtClean="0">
                <a:latin typeface="Times New Roman" pitchFamily="18" charset="0"/>
              </a:rPr>
              <a:t>Dosage recommendations</a:t>
            </a:r>
            <a:endParaRPr lang="sr-Cyrl-CS" sz="3600" b="1" dirty="0">
              <a:latin typeface="Times New Roman" pitchFamily="18" charset="0"/>
            </a:endParaRPr>
          </a:p>
        </p:txBody>
      </p:sp>
      <p:sp>
        <p:nvSpPr>
          <p:cNvPr id="4099" name="Rectangle 3"/>
          <p:cNvSpPr>
            <a:spLocks noGrp="1" noChangeArrowheads="1"/>
          </p:cNvSpPr>
          <p:nvPr>
            <p:ph type="subTitle" idx="1"/>
          </p:nvPr>
        </p:nvSpPr>
        <p:spPr>
          <a:xfrm>
            <a:off x="914400" y="2590800"/>
            <a:ext cx="7391400" cy="3810000"/>
          </a:xfrm>
        </p:spPr>
        <p:txBody>
          <a:bodyPr rtlCol="0">
            <a:normAutofit/>
          </a:bodyPr>
          <a:lstStyle/>
          <a:p>
            <a:pPr>
              <a:defRPr/>
            </a:pPr>
            <a:r>
              <a:rPr lang="en-US" sz="2400" dirty="0">
                <a:solidFill>
                  <a:schemeClr val="tx1"/>
                </a:solidFill>
                <a:latin typeface="Times New Roman" pitchFamily="18" charset="0"/>
              </a:rPr>
              <a:t>THE </a:t>
            </a:r>
            <a:r>
              <a:rPr lang="en-US" sz="2400" dirty="0" smtClean="0">
                <a:solidFill>
                  <a:schemeClr val="tx1"/>
                </a:solidFill>
                <a:latin typeface="Times New Roman" pitchFamily="18" charset="0"/>
              </a:rPr>
              <a:t>TUMOR TREATMENT</a:t>
            </a:r>
            <a:r>
              <a:rPr lang="sr-Latn-RS" sz="2400" dirty="0" smtClean="0">
                <a:solidFill>
                  <a:schemeClr val="tx1"/>
                </a:solidFill>
                <a:latin typeface="Times New Roman" pitchFamily="18" charset="0"/>
              </a:rPr>
              <a:t> GOAL</a:t>
            </a:r>
            <a:r>
              <a:rPr lang="en-US" sz="2400" dirty="0" smtClean="0">
                <a:solidFill>
                  <a:schemeClr val="tx1"/>
                </a:solidFill>
                <a:latin typeface="Times New Roman" pitchFamily="18" charset="0"/>
              </a:rPr>
              <a:t> </a:t>
            </a:r>
            <a:r>
              <a:rPr lang="en-US" sz="2400" dirty="0">
                <a:solidFill>
                  <a:schemeClr val="tx1"/>
                </a:solidFill>
                <a:latin typeface="Times New Roman" pitchFamily="18" charset="0"/>
              </a:rPr>
              <a:t>IS TO CAUSE THE DEATH OF TUMOR CELLS (BY DIRECT TOXIC EFFECTS OR </a:t>
            </a:r>
            <a:r>
              <a:rPr lang="en-US" sz="2400" dirty="0" smtClean="0">
                <a:solidFill>
                  <a:schemeClr val="tx1"/>
                </a:solidFill>
                <a:latin typeface="Times New Roman" pitchFamily="18" charset="0"/>
              </a:rPr>
              <a:t>APOPTOSIS</a:t>
            </a:r>
            <a:r>
              <a:rPr lang="sr-Latn-RS" sz="2400" dirty="0" smtClean="0">
                <a:solidFill>
                  <a:schemeClr val="tx1"/>
                </a:solidFill>
                <a:latin typeface="Times New Roman" pitchFamily="18" charset="0"/>
              </a:rPr>
              <a:t> INITIATION</a:t>
            </a:r>
            <a:r>
              <a:rPr lang="en-US" sz="2400" dirty="0" smtClean="0">
                <a:solidFill>
                  <a:schemeClr val="tx1"/>
                </a:solidFill>
                <a:latin typeface="Times New Roman" pitchFamily="18" charset="0"/>
              </a:rPr>
              <a:t>) </a:t>
            </a:r>
            <a:r>
              <a:rPr lang="en-US" sz="2400" dirty="0">
                <a:solidFill>
                  <a:schemeClr val="tx1"/>
                </a:solidFill>
                <a:latin typeface="Times New Roman" pitchFamily="18" charset="0"/>
              </a:rPr>
              <a:t>WITHOUT CAUSING DEATH OR SERIOUS CONSEQUENCES TO THE PATIENT'S HEALTH.</a:t>
            </a:r>
            <a:endParaRPr lang="sr-Cyrl-CS" sz="24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Rot="1" noChangeArrowheads="1"/>
          </p:cNvSpPr>
          <p:nvPr>
            <p:ph type="title"/>
          </p:nvPr>
        </p:nvSpPr>
        <p:spPr/>
        <p:txBody>
          <a:bodyPr/>
          <a:lstStyle/>
          <a:p>
            <a:pPr eaLnBrk="1" hangingPunct="1"/>
            <a:r>
              <a:rPr lang="sr-Latn-RS" sz="3200" b="1" dirty="0" smtClean="0">
                <a:latin typeface="Times New Roman" pitchFamily="18" charset="0"/>
              </a:rPr>
              <a:t>Antineoplastic drugs</a:t>
            </a:r>
            <a:endParaRPr lang="sr-Cyrl-CS" sz="3200" b="1" dirty="0">
              <a:latin typeface="Times New Roman" pitchFamily="18" charset="0"/>
            </a:endParaRPr>
          </a:p>
        </p:txBody>
      </p:sp>
      <p:sp>
        <p:nvSpPr>
          <p:cNvPr id="101379" name="Rectangle 3"/>
          <p:cNvSpPr>
            <a:spLocks noGrp="1" noChangeArrowheads="1"/>
          </p:cNvSpPr>
          <p:nvPr>
            <p:ph type="body" idx="1"/>
          </p:nvPr>
        </p:nvSpPr>
        <p:spPr/>
        <p:txBody>
          <a:bodyPr>
            <a:normAutofit/>
          </a:bodyPr>
          <a:lstStyle/>
          <a:p>
            <a:pPr>
              <a:lnSpc>
                <a:spcPct val="90000"/>
              </a:lnSpc>
              <a:buNone/>
            </a:pPr>
            <a:r>
              <a:rPr lang="en-US" sz="2400" dirty="0">
                <a:latin typeface="Times New Roman" pitchFamily="18" charset="0"/>
              </a:rPr>
              <a:t>DOSE-EFFECTIVENESS </a:t>
            </a:r>
            <a:r>
              <a:rPr lang="en-US" sz="2400" dirty="0" smtClean="0">
                <a:latin typeface="Times New Roman" pitchFamily="18" charset="0"/>
              </a:rPr>
              <a:t>RELATIONSHIP</a:t>
            </a:r>
            <a:endParaRPr lang="sr-Latn-RS" sz="2400" dirty="0" smtClean="0">
              <a:latin typeface="Times New Roman" pitchFamily="18" charset="0"/>
            </a:endParaRPr>
          </a:p>
          <a:p>
            <a:pPr>
              <a:lnSpc>
                <a:spcPct val="90000"/>
              </a:lnSpc>
              <a:buNone/>
            </a:pPr>
            <a:endParaRPr lang="sr-Latn-RS" sz="2400" dirty="0" smtClean="0">
              <a:latin typeface="Times New Roman" pitchFamily="18" charset="0"/>
            </a:endParaRPr>
          </a:p>
          <a:p>
            <a:pPr lvl="1">
              <a:lnSpc>
                <a:spcPct val="90000"/>
              </a:lnSpc>
            </a:pPr>
            <a:r>
              <a:rPr lang="en-US" sz="2000" dirty="0" smtClean="0">
                <a:latin typeface="Times New Roman" pitchFamily="18" charset="0"/>
              </a:rPr>
              <a:t>LINEAR</a:t>
            </a:r>
            <a:r>
              <a:rPr lang="sr-Latn-RS" sz="2000" dirty="0" smtClean="0">
                <a:latin typeface="Times New Roman" pitchFamily="18" charset="0"/>
              </a:rPr>
              <a:t> RELATIONSHIP?</a:t>
            </a:r>
            <a:r>
              <a:rPr lang="en-US" sz="2000" dirty="0" smtClean="0">
                <a:latin typeface="Times New Roman" pitchFamily="18" charset="0"/>
              </a:rPr>
              <a:t> </a:t>
            </a:r>
            <a:endParaRPr lang="sr-Latn-RS" sz="2000" dirty="0" smtClean="0">
              <a:latin typeface="Times New Roman" pitchFamily="18" charset="0"/>
            </a:endParaRPr>
          </a:p>
          <a:p>
            <a:pPr lvl="1">
              <a:lnSpc>
                <a:spcPct val="90000"/>
              </a:lnSpc>
            </a:pPr>
            <a:r>
              <a:rPr lang="en-US" sz="2000" dirty="0" smtClean="0">
                <a:latin typeface="Times New Roman" pitchFamily="18" charset="0"/>
              </a:rPr>
              <a:t>(</a:t>
            </a:r>
            <a:r>
              <a:rPr lang="en-US" sz="2000" dirty="0">
                <a:latin typeface="Times New Roman" pitchFamily="18" charset="0"/>
              </a:rPr>
              <a:t>INCREASING THE DOSE=BETTER TREATMENT EFFECT)20% </a:t>
            </a:r>
            <a:endParaRPr lang="sr-Latn-RS" sz="2000" dirty="0" smtClean="0">
              <a:latin typeface="Times New Roman" pitchFamily="18" charset="0"/>
            </a:endParaRPr>
          </a:p>
          <a:p>
            <a:pPr lvl="1">
              <a:lnSpc>
                <a:spcPct val="90000"/>
              </a:lnSpc>
            </a:pPr>
            <a:r>
              <a:rPr lang="en-US" sz="2000" dirty="0" smtClean="0">
                <a:latin typeface="Times New Roman" pitchFamily="18" charset="0"/>
              </a:rPr>
              <a:t>DOSE </a:t>
            </a:r>
            <a:r>
              <a:rPr lang="en-US" sz="2000" dirty="0">
                <a:latin typeface="Times New Roman" pitchFamily="18" charset="0"/>
              </a:rPr>
              <a:t>REDUCTION IN EXPERIMENTAL MODELS REDUCES CURE RATE UP TO 50% WITH NO CHANGE IN COMPLETE RESPONSE RATE</a:t>
            </a:r>
            <a:endParaRPr lang="sr-Cyrl-CS" sz="2000" dirty="0">
              <a:latin typeface="Times New Roman" pitchFamily="18"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Rot="1" noChangeArrowheads="1"/>
          </p:cNvSpPr>
          <p:nvPr>
            <p:ph type="title"/>
          </p:nvPr>
        </p:nvSpPr>
        <p:spPr/>
        <p:txBody>
          <a:bodyPr/>
          <a:lstStyle/>
          <a:p>
            <a:pPr eaLnBrk="1" hangingPunct="1"/>
            <a:r>
              <a:rPr lang="sr-Latn-RS" sz="3600" dirty="0" smtClean="0">
                <a:latin typeface="Times New Roman" pitchFamily="18" charset="0"/>
              </a:rPr>
              <a:t>Antineoplastic drugs</a:t>
            </a:r>
            <a:endParaRPr lang="sr-Cyrl-CS" sz="3600" dirty="0">
              <a:latin typeface="Times New Roman" pitchFamily="18" charset="0"/>
            </a:endParaRPr>
          </a:p>
        </p:txBody>
      </p:sp>
      <p:pic>
        <p:nvPicPr>
          <p:cNvPr id="102403" name="Picture 3"/>
          <p:cNvPicPr>
            <a:picLocks noGrp="1" noChangeAspect="1" noChangeArrowheads="1"/>
          </p:cNvPicPr>
          <p:nvPr>
            <p:ph type="body" idx="1"/>
          </p:nvPr>
        </p:nvPicPr>
        <p:blipFill>
          <a:blip r:embed="rId2"/>
          <a:srcRect/>
          <a:stretch>
            <a:fillRect/>
          </a:stretch>
        </p:blipFill>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Grp="1" noRot="1" noChangeArrowheads="1"/>
          </p:cNvSpPr>
          <p:nvPr>
            <p:ph type="title"/>
          </p:nvPr>
        </p:nvSpPr>
        <p:spPr/>
        <p:txBody>
          <a:bodyPr/>
          <a:lstStyle/>
          <a:p>
            <a:pPr eaLnBrk="1" hangingPunct="1"/>
            <a:r>
              <a:rPr lang="sr-Latn-RS" sz="3200" b="1" dirty="0" smtClean="0">
                <a:latin typeface="Times New Roman" pitchFamily="18" charset="0"/>
              </a:rPr>
              <a:t>Antineoplastic drugs</a:t>
            </a:r>
            <a:endParaRPr lang="sr-Cyrl-CS" sz="3200" b="1" dirty="0">
              <a:latin typeface="Times New Roman" pitchFamily="18" charset="0"/>
            </a:endParaRPr>
          </a:p>
        </p:txBody>
      </p:sp>
      <p:sp>
        <p:nvSpPr>
          <p:cNvPr id="103427" name="Rectangle 3"/>
          <p:cNvSpPr>
            <a:spLocks noGrp="1" noChangeArrowheads="1"/>
          </p:cNvSpPr>
          <p:nvPr>
            <p:ph type="body" idx="1"/>
          </p:nvPr>
        </p:nvSpPr>
        <p:spPr/>
        <p:txBody>
          <a:bodyPr>
            <a:normAutofit/>
          </a:bodyPr>
          <a:lstStyle/>
          <a:p>
            <a:endParaRPr lang="sr-Cyrl-CS" sz="2400" dirty="0">
              <a:solidFill>
                <a:srgbClr val="FFCC00"/>
              </a:solidFill>
              <a:latin typeface="Times New Roman" pitchFamily="18" charset="0"/>
            </a:endParaRPr>
          </a:p>
          <a:p>
            <a:r>
              <a:rPr lang="en-US" sz="2400" dirty="0">
                <a:latin typeface="Times New Roman" pitchFamily="18" charset="0"/>
              </a:rPr>
              <a:t>DOSE INTENSITY IS THE </a:t>
            </a:r>
            <a:r>
              <a:rPr lang="sr-Latn-RS" sz="2400" dirty="0" smtClean="0">
                <a:latin typeface="Times New Roman" pitchFamily="18" charset="0"/>
              </a:rPr>
              <a:t>DOSE OF DRUG </a:t>
            </a:r>
            <a:r>
              <a:rPr lang="en-US" sz="2400" dirty="0" smtClean="0">
                <a:latin typeface="Times New Roman" pitchFamily="18" charset="0"/>
              </a:rPr>
              <a:t>PRESCRIBED </a:t>
            </a:r>
            <a:r>
              <a:rPr lang="en-US" sz="2400" dirty="0">
                <a:latin typeface="Times New Roman" pitchFamily="18" charset="0"/>
              </a:rPr>
              <a:t>IN A UNIT OF </a:t>
            </a:r>
            <a:r>
              <a:rPr lang="en-US" sz="2400" dirty="0" smtClean="0">
                <a:latin typeface="Times New Roman" pitchFamily="18" charset="0"/>
              </a:rPr>
              <a:t>TIME</a:t>
            </a:r>
            <a:endParaRPr lang="sr-Latn-RS" sz="2400" dirty="0" smtClean="0">
              <a:latin typeface="Times New Roman" pitchFamily="18" charset="0"/>
            </a:endParaRPr>
          </a:p>
          <a:p>
            <a:endParaRPr lang="sr-Latn-RS" sz="2400" dirty="0" smtClean="0">
              <a:latin typeface="Times New Roman" pitchFamily="18" charset="0"/>
            </a:endParaRPr>
          </a:p>
          <a:p>
            <a:r>
              <a:rPr lang="en-US" sz="2400" dirty="0" smtClean="0">
                <a:latin typeface="Times New Roman" pitchFamily="18" charset="0"/>
              </a:rPr>
              <a:t>HOW </a:t>
            </a:r>
            <a:r>
              <a:rPr lang="en-US" sz="2400" dirty="0">
                <a:latin typeface="Times New Roman" pitchFamily="18" charset="0"/>
              </a:rPr>
              <a:t>TO INCREASE THE INTENSITY OF THE DOSE (ACHIEVE BETTER </a:t>
            </a:r>
            <a:r>
              <a:rPr lang="sr-Latn-RS" sz="2400" dirty="0" smtClean="0">
                <a:latin typeface="Times New Roman" pitchFamily="18" charset="0"/>
              </a:rPr>
              <a:t>OUTCOME</a:t>
            </a:r>
            <a:r>
              <a:rPr lang="en-US" sz="2400" dirty="0" smtClean="0">
                <a:latin typeface="Times New Roman" pitchFamily="18" charset="0"/>
              </a:rPr>
              <a:t>)?</a:t>
            </a:r>
            <a:endParaRPr lang="sr-Cyrl-CS" sz="2400" dirty="0">
              <a:latin typeface="Times New Roman" pitchFamily="18"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Rot="1" noChangeArrowheads="1"/>
          </p:cNvSpPr>
          <p:nvPr>
            <p:ph type="title"/>
          </p:nvPr>
        </p:nvSpPr>
        <p:spPr/>
        <p:txBody>
          <a:bodyPr/>
          <a:lstStyle/>
          <a:p>
            <a:pPr eaLnBrk="1" hangingPunct="1"/>
            <a:r>
              <a:rPr lang="sr-Latn-RS" sz="3600" dirty="0" smtClean="0">
                <a:latin typeface="Times New Roman" pitchFamily="18" charset="0"/>
              </a:rPr>
              <a:t>Antineoplastic drugs</a:t>
            </a:r>
            <a:endParaRPr lang="sr-Cyrl-CS" sz="3600" dirty="0">
              <a:latin typeface="Times New Roman" pitchFamily="18" charset="0"/>
            </a:endParaRPr>
          </a:p>
        </p:txBody>
      </p:sp>
      <p:pic>
        <p:nvPicPr>
          <p:cNvPr id="104451" name="Picture 3"/>
          <p:cNvPicPr>
            <a:picLocks noGrp="1" noChangeAspect="1" noChangeArrowheads="1"/>
          </p:cNvPicPr>
          <p:nvPr>
            <p:ph type="body" idx="1"/>
          </p:nvPr>
        </p:nvPicPr>
        <p:blipFill>
          <a:blip r:embed="rId2"/>
          <a:srcRect/>
          <a:stretch>
            <a:fillRect/>
          </a:stretch>
        </p:blipFill>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rrowheads="1"/>
          </p:cNvSpPr>
          <p:nvPr>
            <p:ph type="title"/>
          </p:nvPr>
        </p:nvSpPr>
        <p:spPr>
          <a:xfrm>
            <a:off x="457200" y="274638"/>
            <a:ext cx="8229600" cy="1020762"/>
          </a:xfrm>
        </p:spPr>
        <p:txBody>
          <a:bodyPr/>
          <a:lstStyle/>
          <a:p>
            <a:pPr eaLnBrk="1" hangingPunct="1"/>
            <a:r>
              <a:rPr lang="sr-Latn-RS" sz="3600" dirty="0" smtClean="0">
                <a:latin typeface="Times New Roman" pitchFamily="18" charset="0"/>
              </a:rPr>
              <a:t>Antineoplastic drugs</a:t>
            </a:r>
            <a:endParaRPr lang="sr-Cyrl-CS" sz="3600" dirty="0">
              <a:latin typeface="Times New Roman" pitchFamily="18" charset="0"/>
            </a:endParaRPr>
          </a:p>
        </p:txBody>
      </p:sp>
      <p:sp>
        <p:nvSpPr>
          <p:cNvPr id="110595" name="Rectangle 3"/>
          <p:cNvSpPr>
            <a:spLocks noGrp="1" noChangeArrowheads="1"/>
          </p:cNvSpPr>
          <p:nvPr>
            <p:ph type="body" idx="1"/>
          </p:nvPr>
        </p:nvSpPr>
        <p:spPr/>
        <p:txBody>
          <a:bodyPr>
            <a:normAutofit/>
          </a:bodyPr>
          <a:lstStyle/>
          <a:p>
            <a:pPr>
              <a:lnSpc>
                <a:spcPct val="90000"/>
              </a:lnSpc>
              <a:buNone/>
            </a:pPr>
            <a:r>
              <a:rPr lang="en-US" sz="2000" dirty="0">
                <a:latin typeface="Times New Roman" pitchFamily="18" charset="0"/>
              </a:rPr>
              <a:t>SUCCESSFUL CHEMOTHERAPY ADMINISTRATION DEPENDS ON MULTIPLE </a:t>
            </a:r>
            <a:r>
              <a:rPr lang="en-US" sz="2000" dirty="0" smtClean="0">
                <a:latin typeface="Times New Roman" pitchFamily="18" charset="0"/>
              </a:rPr>
              <a:t>FACTORS</a:t>
            </a:r>
            <a:endParaRPr lang="sr-Latn-RS" sz="2000" dirty="0" smtClean="0">
              <a:latin typeface="Times New Roman" pitchFamily="18" charset="0"/>
            </a:endParaRPr>
          </a:p>
          <a:p>
            <a:pPr>
              <a:lnSpc>
                <a:spcPct val="90000"/>
              </a:lnSpc>
              <a:buNone/>
            </a:pPr>
            <a:endParaRPr lang="sr-Latn-RS" sz="2000" dirty="0" smtClean="0">
              <a:latin typeface="Times New Roman" pitchFamily="18" charset="0"/>
            </a:endParaRPr>
          </a:p>
          <a:p>
            <a:pPr lvl="1">
              <a:lnSpc>
                <a:spcPct val="90000"/>
              </a:lnSpc>
              <a:buFont typeface="Arial" panose="020B0604020202020204" pitchFamily="34" charset="0"/>
              <a:buChar char="•"/>
            </a:pPr>
            <a:r>
              <a:rPr lang="en-US" sz="1600" dirty="0" smtClean="0">
                <a:latin typeface="Times New Roman" pitchFamily="18" charset="0"/>
              </a:rPr>
              <a:t>AGE</a:t>
            </a:r>
            <a:endParaRPr lang="sr-Latn-RS" sz="1600" dirty="0" smtClean="0">
              <a:latin typeface="Times New Roman" pitchFamily="18" charset="0"/>
            </a:endParaRPr>
          </a:p>
          <a:p>
            <a:pPr lvl="1">
              <a:lnSpc>
                <a:spcPct val="90000"/>
              </a:lnSpc>
              <a:buFont typeface="Arial" panose="020B0604020202020204" pitchFamily="34" charset="0"/>
              <a:buChar char="•"/>
            </a:pPr>
            <a:r>
              <a:rPr lang="en-US" sz="1600" dirty="0" smtClean="0">
                <a:latin typeface="Times New Roman" pitchFamily="18" charset="0"/>
              </a:rPr>
              <a:t>PERFORMANCE STATUS</a:t>
            </a:r>
            <a:endParaRPr lang="sr-Latn-RS" sz="1600" dirty="0" smtClean="0">
              <a:latin typeface="Times New Roman" pitchFamily="18" charset="0"/>
            </a:endParaRPr>
          </a:p>
          <a:p>
            <a:pPr lvl="1">
              <a:lnSpc>
                <a:spcPct val="90000"/>
              </a:lnSpc>
              <a:buFont typeface="Arial" panose="020B0604020202020204" pitchFamily="34" charset="0"/>
              <a:buChar char="•"/>
            </a:pPr>
            <a:r>
              <a:rPr lang="en-US" sz="1600" dirty="0" smtClean="0">
                <a:latin typeface="Times New Roman" pitchFamily="18" charset="0"/>
              </a:rPr>
              <a:t>COMORBIDITY</a:t>
            </a:r>
            <a:endParaRPr lang="sr-Latn-RS" sz="1600" dirty="0" smtClean="0">
              <a:latin typeface="Times New Roman" pitchFamily="18" charset="0"/>
            </a:endParaRPr>
          </a:p>
          <a:p>
            <a:pPr lvl="1">
              <a:lnSpc>
                <a:spcPct val="90000"/>
              </a:lnSpc>
              <a:buFont typeface="Arial" panose="020B0604020202020204" pitchFamily="34" charset="0"/>
              <a:buChar char="•"/>
            </a:pPr>
            <a:r>
              <a:rPr lang="en-US" sz="1600" dirty="0" smtClean="0">
                <a:latin typeface="Times New Roman" pitchFamily="18" charset="0"/>
              </a:rPr>
              <a:t>RENAL </a:t>
            </a:r>
            <a:r>
              <a:rPr lang="en-US" sz="1600" dirty="0">
                <a:latin typeface="Times New Roman" pitchFamily="18" charset="0"/>
              </a:rPr>
              <a:t>AND LIVER </a:t>
            </a:r>
            <a:r>
              <a:rPr lang="en-US" sz="1600" dirty="0" smtClean="0">
                <a:latin typeface="Times New Roman" pitchFamily="18" charset="0"/>
              </a:rPr>
              <a:t>FUNCTION</a:t>
            </a:r>
            <a:endParaRPr lang="sr-Latn-RS" sz="1600" dirty="0" smtClean="0">
              <a:latin typeface="Times New Roman" pitchFamily="18" charset="0"/>
            </a:endParaRPr>
          </a:p>
          <a:p>
            <a:pPr lvl="1">
              <a:lnSpc>
                <a:spcPct val="90000"/>
              </a:lnSpc>
              <a:buFont typeface="Arial" panose="020B0604020202020204" pitchFamily="34" charset="0"/>
              <a:buChar char="•"/>
            </a:pPr>
            <a:r>
              <a:rPr lang="en-US" sz="1600" dirty="0" smtClean="0">
                <a:latin typeface="Times New Roman" pitchFamily="18" charset="0"/>
              </a:rPr>
              <a:t>HEMATOLOGICAL STATUS</a:t>
            </a:r>
            <a:endParaRPr lang="sr-Latn-RS" sz="1600" dirty="0" smtClean="0">
              <a:latin typeface="Times New Roman" pitchFamily="18" charset="0"/>
            </a:endParaRPr>
          </a:p>
          <a:p>
            <a:pPr lvl="1">
              <a:lnSpc>
                <a:spcPct val="90000"/>
              </a:lnSpc>
              <a:buFont typeface="Arial" panose="020B0604020202020204" pitchFamily="34" charset="0"/>
              <a:buChar char="•"/>
            </a:pPr>
            <a:r>
              <a:rPr lang="en-US" sz="1600" dirty="0" smtClean="0">
                <a:latin typeface="Times New Roman" pitchFamily="18" charset="0"/>
              </a:rPr>
              <a:t>DRUG </a:t>
            </a:r>
            <a:r>
              <a:rPr lang="en-US" sz="1600" dirty="0">
                <a:latin typeface="Times New Roman" pitchFamily="18" charset="0"/>
              </a:rPr>
              <a:t>TOXICITY </a:t>
            </a:r>
            <a:r>
              <a:rPr lang="en-US" sz="1600" dirty="0" smtClean="0">
                <a:latin typeface="Times New Roman" pitchFamily="18" charset="0"/>
              </a:rPr>
              <a:t>PROFILE</a:t>
            </a:r>
            <a:endParaRPr lang="sr-Latn-RS" sz="1600" dirty="0" smtClean="0">
              <a:latin typeface="Times New Roman" pitchFamily="18" charset="0"/>
            </a:endParaRPr>
          </a:p>
          <a:p>
            <a:pPr lvl="1">
              <a:lnSpc>
                <a:spcPct val="90000"/>
              </a:lnSpc>
              <a:buFont typeface="Arial" panose="020B0604020202020204" pitchFamily="34" charset="0"/>
              <a:buChar char="•"/>
            </a:pPr>
            <a:r>
              <a:rPr lang="en-US" sz="1600" dirty="0" smtClean="0">
                <a:latin typeface="Times New Roman" pitchFamily="18" charset="0"/>
              </a:rPr>
              <a:t>INTERACTIONS </a:t>
            </a:r>
            <a:r>
              <a:rPr lang="en-US" sz="1600" dirty="0">
                <a:latin typeface="Times New Roman" pitchFamily="18" charset="0"/>
              </a:rPr>
              <a:t>BETWEEN </a:t>
            </a:r>
            <a:r>
              <a:rPr lang="en-US" sz="1600" dirty="0" smtClean="0">
                <a:latin typeface="Times New Roman" pitchFamily="18" charset="0"/>
              </a:rPr>
              <a:t>DRUGS</a:t>
            </a:r>
            <a:endParaRPr lang="sr-Latn-RS" sz="1600" dirty="0" smtClean="0">
              <a:latin typeface="Times New Roman" pitchFamily="18" charset="0"/>
            </a:endParaRPr>
          </a:p>
          <a:p>
            <a:pPr lvl="1">
              <a:lnSpc>
                <a:spcPct val="90000"/>
              </a:lnSpc>
              <a:buFont typeface="Arial" panose="020B0604020202020204" pitchFamily="34" charset="0"/>
              <a:buChar char="•"/>
            </a:pPr>
            <a:r>
              <a:rPr lang="en-US" sz="1600" dirty="0" smtClean="0">
                <a:latin typeface="Times New Roman" pitchFamily="18" charset="0"/>
              </a:rPr>
              <a:t>PREVIOUS </a:t>
            </a:r>
            <a:r>
              <a:rPr lang="en-US" sz="1600" dirty="0">
                <a:latin typeface="Times New Roman" pitchFamily="18" charset="0"/>
              </a:rPr>
              <a:t>OR </a:t>
            </a:r>
            <a:r>
              <a:rPr lang="sr-Latn-RS" sz="1600" dirty="0" smtClean="0">
                <a:latin typeface="Times New Roman" pitchFamily="18" charset="0"/>
              </a:rPr>
              <a:t>CONCOMITANT</a:t>
            </a:r>
            <a:r>
              <a:rPr lang="en-US" sz="1600" dirty="0" smtClean="0">
                <a:latin typeface="Times New Roman" pitchFamily="18" charset="0"/>
              </a:rPr>
              <a:t> </a:t>
            </a:r>
            <a:r>
              <a:rPr lang="en-US" sz="1600" dirty="0">
                <a:latin typeface="Times New Roman" pitchFamily="18" charset="0"/>
              </a:rPr>
              <a:t>TREATMENT</a:t>
            </a:r>
            <a:endParaRPr lang="sr-Cyrl-CS" sz="1600" dirty="0">
              <a:latin typeface="Times New Roman" pitchFamily="18"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noRot="1" noChangeArrowheads="1"/>
          </p:cNvSpPr>
          <p:nvPr>
            <p:ph type="title"/>
          </p:nvPr>
        </p:nvSpPr>
        <p:spPr/>
        <p:txBody>
          <a:bodyPr/>
          <a:lstStyle/>
          <a:p>
            <a:pPr eaLnBrk="1" hangingPunct="1"/>
            <a:r>
              <a:rPr lang="sr-Latn-RS" sz="3600" dirty="0" smtClean="0">
                <a:latin typeface="Times New Roman" pitchFamily="18" charset="0"/>
              </a:rPr>
              <a:t>Antineoplastic drugs</a:t>
            </a:r>
            <a:endParaRPr lang="sr-Cyrl-CS" sz="3600" dirty="0">
              <a:latin typeface="Times New Roman" pitchFamily="18" charset="0"/>
            </a:endParaRPr>
          </a:p>
        </p:txBody>
      </p:sp>
      <p:sp>
        <p:nvSpPr>
          <p:cNvPr id="111619" name="Rectangle 3"/>
          <p:cNvSpPr>
            <a:spLocks noGrp="1" noChangeArrowheads="1"/>
          </p:cNvSpPr>
          <p:nvPr>
            <p:ph type="body" idx="1"/>
          </p:nvPr>
        </p:nvSpPr>
        <p:spPr/>
        <p:txBody>
          <a:bodyPr/>
          <a:lstStyle/>
          <a:p>
            <a:pPr eaLnBrk="1" hangingPunct="1">
              <a:buFont typeface="Wingdings" pitchFamily="2" charset="2"/>
              <a:buNone/>
            </a:pPr>
            <a:endParaRPr lang="sr-Cyrl-CS" dirty="0">
              <a:solidFill>
                <a:srgbClr val="FFCC00"/>
              </a:solidFill>
              <a:latin typeface="Times New Roman" pitchFamily="18" charset="0"/>
            </a:endParaRPr>
          </a:p>
        </p:txBody>
      </p:sp>
      <p:sp>
        <p:nvSpPr>
          <p:cNvPr id="111620" name="Rectangle 4"/>
          <p:cNvSpPr>
            <a:spLocks noChangeArrowheads="1"/>
          </p:cNvSpPr>
          <p:nvPr/>
        </p:nvSpPr>
        <p:spPr bwMode="auto">
          <a:xfrm>
            <a:off x="457200" y="2438400"/>
            <a:ext cx="7924800" cy="2308324"/>
          </a:xfrm>
          <a:prstGeom prst="rect">
            <a:avLst/>
          </a:prstGeom>
          <a:noFill/>
          <a:ln w="9525">
            <a:noFill/>
            <a:miter lim="800000"/>
            <a:headEnd/>
            <a:tailEnd/>
          </a:ln>
        </p:spPr>
        <p:txBody>
          <a:bodyPr>
            <a:spAutoFit/>
          </a:bodyPr>
          <a:lstStyle/>
          <a:p>
            <a:r>
              <a:rPr lang="sr-Cyrl-CS" sz="2400" i="1" dirty="0">
                <a:latin typeface="Calibri" pitchFamily="34" charset="0"/>
              </a:rPr>
              <a:t>Dosage in the elderly: </a:t>
            </a:r>
            <a:r>
              <a:rPr lang="sr-Cyrl-CS" sz="2400" dirty="0">
                <a:latin typeface="Calibri" pitchFamily="34" charset="0"/>
              </a:rPr>
              <a:t>No dose adjustment for the starting dose is required, but patients should be closely monitored and dose modification should be performed as described above. Older patients are more susceptible to the effects of fluoropyrimidine-based therapies with increased grade 3 / 4 adverse effects, especially when used in combination.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4690" name="Picture 3"/>
          <p:cNvPicPr>
            <a:picLocks noGrp="1" noChangeAspect="1" noChangeArrowheads="1"/>
          </p:cNvPicPr>
          <p:nvPr>
            <p:ph type="body" idx="1"/>
          </p:nvPr>
        </p:nvPicPr>
        <p:blipFill>
          <a:blip r:embed="rId2"/>
          <a:srcRect/>
          <a:stretch>
            <a:fillRect/>
          </a:stretch>
        </p:blipFill>
        <p:spPr>
          <a:xfrm>
            <a:off x="1371600" y="0"/>
            <a:ext cx="6172200" cy="6858000"/>
          </a:xfrm>
          <a:noFill/>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Rot="1" noChangeArrowheads="1"/>
          </p:cNvSpPr>
          <p:nvPr>
            <p:ph type="title"/>
          </p:nvPr>
        </p:nvSpPr>
        <p:spPr/>
        <p:txBody>
          <a:bodyPr/>
          <a:lstStyle/>
          <a:p>
            <a:pPr eaLnBrk="1" hangingPunct="1"/>
            <a:r>
              <a:rPr lang="sr-Latn-RS" sz="3600" dirty="0" smtClean="0">
                <a:latin typeface="Times New Roman" pitchFamily="18" charset="0"/>
              </a:rPr>
              <a:t>Antineoplastic drugs</a:t>
            </a:r>
            <a:endParaRPr lang="sr-Cyrl-CS" sz="3600" dirty="0">
              <a:latin typeface="Times New Roman" pitchFamily="18" charset="0"/>
            </a:endParaRPr>
          </a:p>
        </p:txBody>
      </p:sp>
      <p:sp>
        <p:nvSpPr>
          <p:cNvPr id="115715" name="Rectangle 3"/>
          <p:cNvSpPr>
            <a:spLocks noGrp="1" noChangeArrowheads="1"/>
          </p:cNvSpPr>
          <p:nvPr>
            <p:ph type="body" idx="1"/>
          </p:nvPr>
        </p:nvSpPr>
        <p:spPr/>
        <p:txBody>
          <a:bodyPr/>
          <a:lstStyle/>
          <a:p>
            <a:pPr eaLnBrk="1" hangingPunct="1">
              <a:buFont typeface="Wingdings" pitchFamily="2" charset="2"/>
              <a:buNone/>
            </a:pPr>
            <a:r>
              <a:rPr lang="sr-Latn-RS" dirty="0" smtClean="0">
                <a:latin typeface="Times New Roman" panose="02020603050405020304" pitchFamily="18" charset="0"/>
                <a:cs typeface="Times New Roman" panose="02020603050405020304" pitchFamily="18" charset="0"/>
              </a:rPr>
              <a:t>COMORBIDITY</a:t>
            </a:r>
            <a:endParaRPr lang="sr-Cyrl-CS" dirty="0">
              <a:latin typeface="Times New Roman" panose="02020603050405020304" pitchFamily="18" charset="0"/>
              <a:cs typeface="Times New Roman" panose="02020603050405020304" pitchFamily="18" charset="0"/>
            </a:endParaRPr>
          </a:p>
          <a:p>
            <a:pPr eaLnBrk="1" hangingPunct="1">
              <a:buFont typeface="Wingdings" pitchFamily="2" charset="2"/>
              <a:buNone/>
            </a:pPr>
            <a:endParaRPr lang="sr-Cyrl-CS" dirty="0">
              <a:solidFill>
                <a:srgbClr val="FFCC00"/>
              </a:solidFill>
              <a:latin typeface="Times New Roman" panose="02020603050405020304" pitchFamily="18" charset="0"/>
              <a:cs typeface="Times New Roman" panose="02020603050405020304" pitchFamily="18" charset="0"/>
            </a:endParaRPr>
          </a:p>
          <a:p>
            <a:pPr eaLnBrk="1" hangingPunct="1">
              <a:buFont typeface="Wingdings" pitchFamily="2" charset="2"/>
              <a:buNone/>
            </a:pPr>
            <a:r>
              <a:rPr lang="sr-Cyrl-CS" b="1" dirty="0">
                <a:latin typeface="Times New Roman" panose="02020603050405020304" pitchFamily="18" charset="0"/>
                <a:cs typeface="Times New Roman" panose="02020603050405020304" pitchFamily="18" charset="0"/>
              </a:rPr>
              <a:t>Cardiac toxicity </a:t>
            </a:r>
            <a:r>
              <a:rPr lang="sr-Cyrl-CS" dirty="0">
                <a:latin typeface="Times New Roman" panose="02020603050405020304" pitchFamily="18" charset="0"/>
                <a:cs typeface="Times New Roman" panose="02020603050405020304" pitchFamily="18" charset="0"/>
              </a:rPr>
              <a:t>is similar to that reported for other fluorinated pyrimidines and includes ECG changes, angina, infarction, dysrhythmias and cardiac failure. The risk may be increased in patients with prior coronary artery disease.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rtlCol="0">
            <a:normAutofit fontScale="90000"/>
          </a:bodyPr>
          <a:lstStyle/>
          <a:p>
            <a:pPr>
              <a:defRPr/>
            </a:pPr>
            <a:r>
              <a:rPr lang="en-US" sz="4000" dirty="0">
                <a:latin typeface="Times New Roman" pitchFamily="18" charset="0"/>
              </a:rPr>
              <a:t>Drugs in oncology </a:t>
            </a:r>
            <a:r>
              <a:rPr lang="sr-Latn-RS" sz="4000" dirty="0" smtClean="0">
                <a:latin typeface="Times New Roman" pitchFamily="18" charset="0"/>
              </a:rPr>
              <a:t/>
            </a:r>
            <a:br>
              <a:rPr lang="sr-Latn-RS" sz="4000" dirty="0" smtClean="0">
                <a:latin typeface="Times New Roman" pitchFamily="18" charset="0"/>
              </a:rPr>
            </a:br>
            <a:r>
              <a:rPr lang="en-US" sz="4000" dirty="0" smtClean="0">
                <a:latin typeface="Times New Roman" pitchFamily="18" charset="0"/>
              </a:rPr>
              <a:t>Antineoplastic </a:t>
            </a:r>
            <a:r>
              <a:rPr lang="en-US" sz="4000" dirty="0">
                <a:latin typeface="Times New Roman" pitchFamily="18" charset="0"/>
              </a:rPr>
              <a:t>drugs</a:t>
            </a:r>
            <a:endParaRPr lang="sr-Cyrl-CS" sz="4000" dirty="0">
              <a:latin typeface="Times New Roman" pitchFamily="18" charset="0"/>
            </a:endParaRPr>
          </a:p>
        </p:txBody>
      </p:sp>
      <p:sp>
        <p:nvSpPr>
          <p:cNvPr id="79875" name="Rectangle 3"/>
          <p:cNvSpPr>
            <a:spLocks noGrp="1" noChangeArrowheads="1"/>
          </p:cNvSpPr>
          <p:nvPr>
            <p:ph type="body" idx="1"/>
          </p:nvPr>
        </p:nvSpPr>
        <p:spPr>
          <a:xfrm>
            <a:off x="457200" y="2057400"/>
            <a:ext cx="8229600" cy="4068763"/>
          </a:xfrm>
        </p:spPr>
        <p:txBody>
          <a:bodyPr>
            <a:normAutofit/>
          </a:bodyPr>
          <a:lstStyle/>
          <a:p>
            <a:pPr>
              <a:buNone/>
            </a:pPr>
            <a:r>
              <a:rPr lang="en-US" sz="2000" dirty="0">
                <a:latin typeface="Times New Roman" pitchFamily="18" charset="0"/>
              </a:rPr>
              <a:t>THE GOAL OF </a:t>
            </a:r>
            <a:r>
              <a:rPr lang="sr-Latn-RS" sz="2000" dirty="0" smtClean="0">
                <a:latin typeface="Times New Roman" pitchFamily="18" charset="0"/>
              </a:rPr>
              <a:t>ONCOLOGY (T</a:t>
            </a:r>
            <a:r>
              <a:rPr lang="en-US" sz="2000" dirty="0" smtClean="0">
                <a:latin typeface="Times New Roman" pitchFamily="18" charset="0"/>
              </a:rPr>
              <a:t>UMOR</a:t>
            </a:r>
            <a:r>
              <a:rPr lang="sr-Latn-RS" sz="2000" dirty="0" smtClean="0">
                <a:latin typeface="Times New Roman" pitchFamily="18" charset="0"/>
              </a:rPr>
              <a:t>)</a:t>
            </a:r>
            <a:r>
              <a:rPr lang="en-US" sz="2000" dirty="0" smtClean="0">
                <a:latin typeface="Times New Roman" pitchFamily="18" charset="0"/>
              </a:rPr>
              <a:t> </a:t>
            </a:r>
            <a:r>
              <a:rPr lang="en-US" sz="2000" dirty="0">
                <a:latin typeface="Times New Roman" pitchFamily="18" charset="0"/>
              </a:rPr>
              <a:t>TREATMENT </a:t>
            </a:r>
            <a:r>
              <a:rPr lang="sr-Latn-RS" sz="2000" dirty="0" smtClean="0">
                <a:latin typeface="Times New Roman" pitchFamily="18" charset="0"/>
              </a:rPr>
              <a:t>– TO </a:t>
            </a:r>
            <a:r>
              <a:rPr lang="en-US" sz="2000" dirty="0" smtClean="0">
                <a:latin typeface="Times New Roman" pitchFamily="18" charset="0"/>
              </a:rPr>
              <a:t>CAUSE </a:t>
            </a:r>
            <a:r>
              <a:rPr lang="en-US" sz="2000" dirty="0">
                <a:latin typeface="Times New Roman" pitchFamily="18" charset="0"/>
              </a:rPr>
              <a:t>THE DEATH OF TUMOR CELLS (BY DIRECT TOXIC EFFECTS OR INITIATING THE PROCESS OF APOPTOSIS) WITHOUT CAUSING DEATH OR SERIOUS CONSEQUENCES TO THE PATIENT'S HEALTH</a:t>
            </a:r>
            <a:r>
              <a:rPr lang="en-US" sz="2000" dirty="0" smtClean="0">
                <a:latin typeface="Times New Roman" pitchFamily="18" charset="0"/>
              </a:rPr>
              <a:t>.</a:t>
            </a:r>
            <a:endParaRPr lang="sr-Latn-RS" sz="2000" dirty="0" smtClean="0">
              <a:latin typeface="Times New Roman" pitchFamily="18" charset="0"/>
            </a:endParaRPr>
          </a:p>
          <a:p>
            <a:pPr>
              <a:buNone/>
            </a:pPr>
            <a:r>
              <a:rPr lang="en-US" sz="2000" dirty="0" smtClean="0">
                <a:latin typeface="Times New Roman" pitchFamily="18" charset="0"/>
              </a:rPr>
              <a:t>THE </a:t>
            </a:r>
            <a:r>
              <a:rPr lang="en-US" sz="2000" dirty="0">
                <a:latin typeface="Times New Roman" pitchFamily="18" charset="0"/>
              </a:rPr>
              <a:t>IDEAL GOAL IS TO ACHIEVE HEALING, AND IF THAT IS NOT POSSIBLE, THEN THE GOAL IS REDEFINED - TO ACHIEVE DISEASE </a:t>
            </a:r>
            <a:r>
              <a:rPr lang="en-US" sz="2000" dirty="0" smtClean="0">
                <a:latin typeface="Times New Roman" pitchFamily="18" charset="0"/>
              </a:rPr>
              <a:t>CONTROL</a:t>
            </a:r>
            <a:endParaRPr lang="sr-Latn-RS" sz="2000" dirty="0" smtClean="0">
              <a:latin typeface="Times New Roman" pitchFamily="18" charset="0"/>
            </a:endParaRPr>
          </a:p>
          <a:p>
            <a:pPr>
              <a:buNone/>
            </a:pPr>
            <a:r>
              <a:rPr lang="en-US" sz="2000" dirty="0" smtClean="0">
                <a:latin typeface="Times New Roman" pitchFamily="18" charset="0"/>
              </a:rPr>
              <a:t>BY </a:t>
            </a:r>
            <a:r>
              <a:rPr lang="en-US" sz="2000" dirty="0">
                <a:latin typeface="Times New Roman" pitchFamily="18" charset="0"/>
              </a:rPr>
              <a:t>CONTROLLING DISEASE, WE GET AN EXTENSION OF LIFE AND A BETTER QUALITY OF LIFE</a:t>
            </a:r>
            <a:endParaRPr lang="sr-Cyrl-CS" sz="2400" dirty="0">
              <a:solidFill>
                <a:srgbClr val="FFCC00"/>
              </a:solidFill>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Grp="1" noRot="1" noChangeArrowheads="1"/>
          </p:cNvSpPr>
          <p:nvPr>
            <p:ph type="title"/>
          </p:nvPr>
        </p:nvSpPr>
        <p:spPr/>
        <p:txBody>
          <a:bodyPr/>
          <a:lstStyle/>
          <a:p>
            <a:pPr eaLnBrk="1" hangingPunct="1"/>
            <a:r>
              <a:rPr lang="sr-Latn-RS" sz="3600" dirty="0" smtClean="0">
                <a:latin typeface="Times New Roman" pitchFamily="18" charset="0"/>
              </a:rPr>
              <a:t>Antineoplastic drugs</a:t>
            </a:r>
            <a:endParaRPr lang="sr-Cyrl-CS" sz="3600" dirty="0">
              <a:latin typeface="Times New Roman" pitchFamily="18" charset="0"/>
            </a:endParaRPr>
          </a:p>
        </p:txBody>
      </p:sp>
      <p:sp>
        <p:nvSpPr>
          <p:cNvPr id="116739" name="Rectangle 3"/>
          <p:cNvSpPr>
            <a:spLocks noGrp="1" noChangeArrowheads="1"/>
          </p:cNvSpPr>
          <p:nvPr>
            <p:ph type="body" idx="1"/>
          </p:nvPr>
        </p:nvSpPr>
        <p:spPr>
          <a:xfrm>
            <a:off x="320040" y="4953000"/>
            <a:ext cx="8229600" cy="4525963"/>
          </a:xfrm>
        </p:spPr>
        <p:txBody>
          <a:bodyPr>
            <a:normAutofit/>
          </a:bodyPr>
          <a:lstStyle/>
          <a:p>
            <a:pPr eaLnBrk="1" hangingPunct="1">
              <a:buFont typeface="Wingdings" pitchFamily="2" charset="2"/>
              <a:buNone/>
            </a:pPr>
            <a:r>
              <a:rPr lang="sr-Latn-RS" sz="1800" dirty="0" smtClean="0">
                <a:latin typeface="Times New Roman" pitchFamily="18" charset="0"/>
              </a:rPr>
              <a:t>LIVER FUNCTION</a:t>
            </a:r>
            <a:endParaRPr lang="sr-Cyrl-CS" sz="1800" dirty="0">
              <a:latin typeface="Times New Roman" pitchFamily="18" charset="0"/>
            </a:endParaRPr>
          </a:p>
          <a:p>
            <a:r>
              <a:rPr lang="sr-Latn-RS" sz="1800" dirty="0">
                <a:latin typeface="Times New Roman" pitchFamily="18" charset="0"/>
              </a:rPr>
              <a:t>Creatinin 1.5xULN (Upper normals of limit)</a:t>
            </a:r>
          </a:p>
          <a:p>
            <a:r>
              <a:rPr lang="sr-Latn-RS" sz="1800" dirty="0">
                <a:latin typeface="Times New Roman" pitchFamily="18" charset="0"/>
              </a:rPr>
              <a:t>Liver enzymes (AST, ALT) up to 5xULN in case of metastases in liver</a:t>
            </a:r>
            <a:endParaRPr lang="sr-Cyrl-CS" sz="1800" dirty="0">
              <a:latin typeface="Times New Roman" pitchFamily="18" charset="0"/>
            </a:endParaRPr>
          </a:p>
          <a:p>
            <a:r>
              <a:rPr lang="sr-Latn-RS" sz="1800" dirty="0">
                <a:latin typeface="Times New Roman" pitchFamily="18" charset="0"/>
              </a:rPr>
              <a:t>Bilirubin 2.5xULN</a:t>
            </a:r>
            <a:endParaRPr lang="sr-Cyrl-CS" sz="1800" dirty="0">
              <a:latin typeface="Times New Roman" pitchFamily="18" charset="0"/>
            </a:endParaRPr>
          </a:p>
        </p:txBody>
      </p:sp>
      <p:sp>
        <p:nvSpPr>
          <p:cNvPr id="116740" name="Rectangle 4"/>
          <p:cNvSpPr>
            <a:spLocks noChangeArrowheads="1"/>
          </p:cNvSpPr>
          <p:nvPr/>
        </p:nvSpPr>
        <p:spPr bwMode="auto">
          <a:xfrm>
            <a:off x="548640" y="1600200"/>
            <a:ext cx="8001000" cy="2246769"/>
          </a:xfrm>
          <a:prstGeom prst="rect">
            <a:avLst/>
          </a:prstGeom>
          <a:noFill/>
          <a:ln w="9525">
            <a:noFill/>
            <a:miter lim="800000"/>
            <a:headEnd/>
            <a:tailEnd/>
          </a:ln>
        </p:spPr>
        <p:txBody>
          <a:bodyPr>
            <a:spAutoFit/>
          </a:bodyPr>
          <a:lstStyle/>
          <a:p>
            <a:r>
              <a:rPr lang="sr-Cyrl-CS" sz="2000" i="1" dirty="0">
                <a:latin typeface="Times New Roman" panose="02020603050405020304" pitchFamily="18" charset="0"/>
                <a:cs typeface="Times New Roman" panose="02020603050405020304" pitchFamily="18" charset="0"/>
              </a:rPr>
              <a:t>Dosage with renal impairment: </a:t>
            </a:r>
            <a:r>
              <a:rPr lang="sr-Cyrl-CS" sz="2000" dirty="0">
                <a:latin typeface="Times New Roman" panose="02020603050405020304" pitchFamily="18" charset="0"/>
                <a:cs typeface="Times New Roman" panose="02020603050405020304" pitchFamily="18" charset="0"/>
              </a:rPr>
              <a:t>Moderate renal impairment results in an increase in severe toxicity</a:t>
            </a:r>
            <a:r>
              <a:rPr lang="sr-Cyrl-CS" sz="2000" dirty="0" smtClean="0">
                <a:latin typeface="Times New Roman" panose="02020603050405020304" pitchFamily="18" charset="0"/>
                <a:cs typeface="Times New Roman" panose="02020603050405020304" pitchFamily="18" charset="0"/>
              </a:rPr>
              <a:t>.</a:t>
            </a:r>
            <a:endParaRPr lang="sr-Latn-RS" sz="2000" dirty="0" smtClean="0">
              <a:latin typeface="Times New Roman" panose="02020603050405020304" pitchFamily="18" charset="0"/>
              <a:cs typeface="Times New Roman" panose="02020603050405020304" pitchFamily="18" charset="0"/>
            </a:endParaRPr>
          </a:p>
          <a:p>
            <a:endParaRPr lang="sr-Cyrl-CS" sz="2000" dirty="0">
              <a:latin typeface="Times New Roman" panose="02020603050405020304" pitchFamily="18" charset="0"/>
              <a:cs typeface="Times New Roman" panose="02020603050405020304" pitchFamily="18" charset="0"/>
            </a:endParaRPr>
          </a:p>
          <a:p>
            <a:r>
              <a:rPr lang="sr-Cyrl-CS" sz="2000" dirty="0">
                <a:latin typeface="Times New Roman" panose="02020603050405020304" pitchFamily="18" charset="0"/>
                <a:cs typeface="Times New Roman" panose="02020603050405020304" pitchFamily="18" charset="0"/>
              </a:rPr>
              <a:t> </a:t>
            </a:r>
            <a:r>
              <a:rPr lang="sr-Cyrl-CS" sz="2000" i="1" dirty="0">
                <a:latin typeface="Times New Roman" panose="02020603050405020304" pitchFamily="18" charset="0"/>
                <a:cs typeface="Times New Roman" panose="02020603050405020304" pitchFamily="18" charset="0"/>
              </a:rPr>
              <a:t>Creatinine Clearance (mL/min) </a:t>
            </a:r>
            <a:r>
              <a:rPr lang="sr-Cyrl-CS" sz="2000" dirty="0">
                <a:latin typeface="Times New Roman" panose="02020603050405020304" pitchFamily="18" charset="0"/>
                <a:cs typeface="Times New Roman" panose="02020603050405020304" pitchFamily="18" charset="0"/>
              </a:rPr>
              <a:t>	</a:t>
            </a:r>
            <a:r>
              <a:rPr lang="sr-Cyrl-CS" sz="2000" i="1" dirty="0">
                <a:latin typeface="Times New Roman" panose="02020603050405020304" pitchFamily="18" charset="0"/>
                <a:cs typeface="Times New Roman" panose="02020603050405020304" pitchFamily="18" charset="0"/>
              </a:rPr>
              <a:t>% of starting dose </a:t>
            </a:r>
            <a:r>
              <a:rPr lang="sr-Cyrl-CS" sz="2000" dirty="0">
                <a:latin typeface="Times New Roman" panose="02020603050405020304" pitchFamily="18" charset="0"/>
                <a:cs typeface="Times New Roman" panose="02020603050405020304" pitchFamily="18" charset="0"/>
              </a:rPr>
              <a:t>	</a:t>
            </a:r>
          </a:p>
          <a:p>
            <a:r>
              <a:rPr lang="sr-Cyrl-CS" sz="2000" dirty="0">
                <a:latin typeface="Times New Roman" panose="02020603050405020304" pitchFamily="18" charset="0"/>
                <a:cs typeface="Times New Roman" panose="02020603050405020304" pitchFamily="18" charset="0"/>
              </a:rPr>
              <a:t>51 - 80 	                                     100 % with close monitoring 	</a:t>
            </a:r>
          </a:p>
          <a:p>
            <a:r>
              <a:rPr lang="sr-Cyrl-CS" sz="2000" dirty="0">
                <a:latin typeface="Times New Roman" panose="02020603050405020304" pitchFamily="18" charset="0"/>
                <a:cs typeface="Times New Roman" panose="02020603050405020304" pitchFamily="18" charset="0"/>
              </a:rPr>
              <a:t>30 - 50 	                                     75 % (use with caution) 	</a:t>
            </a:r>
          </a:p>
          <a:p>
            <a:r>
              <a:rPr lang="sr-Cyrl-CS" sz="2000" dirty="0">
                <a:latin typeface="Times New Roman" panose="02020603050405020304" pitchFamily="18" charset="0"/>
                <a:cs typeface="Times New Roman" panose="02020603050405020304" pitchFamily="18" charset="0"/>
              </a:rPr>
              <a:t>&lt;30 	                                     CONTRAINDICATED </a:t>
            </a:r>
            <a:r>
              <a:rPr lang="sr-Cyrl-CS" sz="2000" dirty="0">
                <a:solidFill>
                  <a:schemeClr val="hlink"/>
                </a:solidFill>
                <a:latin typeface="Times New Roman" panose="02020603050405020304" pitchFamily="18" charset="0"/>
                <a:cs typeface="Times New Roman" panose="02020603050405020304" pitchFamily="18" charset="0"/>
              </a:rPr>
              <a:t>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p:cNvSpPr>
            <a:spLocks noGrp="1" noRot="1" noChangeArrowheads="1"/>
          </p:cNvSpPr>
          <p:nvPr>
            <p:ph type="title"/>
          </p:nvPr>
        </p:nvSpPr>
        <p:spPr/>
        <p:txBody>
          <a:bodyPr/>
          <a:lstStyle/>
          <a:p>
            <a:pPr eaLnBrk="1" hangingPunct="1"/>
            <a:r>
              <a:rPr lang="sr-Latn-RS" sz="3600" dirty="0" smtClean="0">
                <a:latin typeface="Times New Roman" pitchFamily="18" charset="0"/>
              </a:rPr>
              <a:t>Antineoplastic drugs</a:t>
            </a:r>
            <a:endParaRPr lang="sr-Cyrl-CS" sz="3600" dirty="0">
              <a:latin typeface="Times New Roman" pitchFamily="18" charset="0"/>
            </a:endParaRPr>
          </a:p>
        </p:txBody>
      </p:sp>
      <p:sp>
        <p:nvSpPr>
          <p:cNvPr id="117763" name="Rectangle 3"/>
          <p:cNvSpPr>
            <a:spLocks noGrp="1" noChangeArrowheads="1"/>
          </p:cNvSpPr>
          <p:nvPr>
            <p:ph type="body" idx="1"/>
          </p:nvPr>
        </p:nvSpPr>
        <p:spPr/>
        <p:txBody>
          <a:bodyPr>
            <a:normAutofit/>
          </a:bodyPr>
          <a:lstStyle/>
          <a:p>
            <a:pPr eaLnBrk="1" hangingPunct="1">
              <a:buFont typeface="Wingdings" pitchFamily="2" charset="2"/>
              <a:buNone/>
            </a:pPr>
            <a:r>
              <a:rPr lang="sr-Cyrl-CS" sz="2800" i="1" dirty="0">
                <a:latin typeface="Times New Roman" panose="02020603050405020304" pitchFamily="18" charset="0"/>
                <a:cs typeface="Times New Roman" panose="02020603050405020304" pitchFamily="18" charset="0"/>
              </a:rPr>
              <a:t>   Dosage with hepatic impairment</a:t>
            </a:r>
            <a:r>
              <a:rPr lang="sr-Cyrl-CS" sz="2800" dirty="0">
                <a:latin typeface="Times New Roman" panose="02020603050405020304" pitchFamily="18" charset="0"/>
                <a:cs typeface="Times New Roman" panose="02020603050405020304" pitchFamily="18" charset="0"/>
              </a:rPr>
              <a:t>: In patients with mild to moderate hepatic impairment exposure is increased, but no dose adjustment is necessary, although caution should be exercised. Use dose modification table above for increases in bilirubin. The use of capecitabine in patients with severe hepatic impairment has not been studied.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3"/>
          <p:cNvSpPr>
            <a:spLocks noGrp="1" noChangeArrowheads="1"/>
          </p:cNvSpPr>
          <p:nvPr>
            <p:ph type="body" idx="1"/>
          </p:nvPr>
        </p:nvSpPr>
        <p:spPr>
          <a:xfrm>
            <a:off x="457200" y="1371600"/>
            <a:ext cx="8229600" cy="4754563"/>
          </a:xfrm>
        </p:spPr>
        <p:txBody>
          <a:bodyPr/>
          <a:lstStyle/>
          <a:p>
            <a:pPr eaLnBrk="1" hangingPunct="1">
              <a:lnSpc>
                <a:spcPct val="90000"/>
              </a:lnSpc>
            </a:pPr>
            <a:r>
              <a:rPr lang="sr-Cyrl-CS" sz="2400" b="1" dirty="0">
                <a:solidFill>
                  <a:schemeClr val="hlink"/>
                </a:solidFill>
              </a:rPr>
              <a:t>Dose reduction in hepatic dysfunction</a:t>
            </a:r>
          </a:p>
          <a:p>
            <a:pPr eaLnBrk="1" hangingPunct="1">
              <a:lnSpc>
                <a:spcPct val="90000"/>
              </a:lnSpc>
              <a:buFont typeface="Wingdings" pitchFamily="2" charset="2"/>
              <a:buNone/>
            </a:pPr>
            <a:r>
              <a:rPr lang="sr-Cyrl-CS" sz="2400" b="1" dirty="0">
                <a:solidFill>
                  <a:schemeClr val="hlink"/>
                </a:solidFill>
              </a:rPr>
              <a:t>Drug </a:t>
            </a:r>
            <a:r>
              <a:rPr lang="en-US" sz="2400" b="1" dirty="0">
                <a:solidFill>
                  <a:schemeClr val="hlink"/>
                </a:solidFill>
              </a:rPr>
              <a:t>				</a:t>
            </a:r>
            <a:r>
              <a:rPr lang="sr-Cyrl-CS" sz="2400" b="1" dirty="0">
                <a:solidFill>
                  <a:schemeClr val="hlink"/>
                </a:solidFill>
              </a:rPr>
              <a:t>Mild </a:t>
            </a:r>
            <a:r>
              <a:rPr lang="en-US" sz="2400" b="1" dirty="0">
                <a:solidFill>
                  <a:schemeClr val="hlink"/>
                </a:solidFill>
              </a:rPr>
              <a:t>	</a:t>
            </a:r>
            <a:r>
              <a:rPr lang="sr-Cyrl-CS" sz="2400" b="1" dirty="0">
                <a:solidFill>
                  <a:schemeClr val="hlink"/>
                </a:solidFill>
              </a:rPr>
              <a:t>Moderate </a:t>
            </a:r>
            <a:r>
              <a:rPr lang="en-US" sz="2400" b="1" dirty="0">
                <a:solidFill>
                  <a:schemeClr val="hlink"/>
                </a:solidFill>
              </a:rPr>
              <a:t>	</a:t>
            </a:r>
            <a:r>
              <a:rPr lang="sr-Cyrl-CS" sz="2400" b="1" dirty="0">
                <a:solidFill>
                  <a:schemeClr val="hlink"/>
                </a:solidFill>
              </a:rPr>
              <a:t>Severe</a:t>
            </a:r>
          </a:p>
          <a:p>
            <a:pPr eaLnBrk="1" hangingPunct="1">
              <a:lnSpc>
                <a:spcPct val="90000"/>
              </a:lnSpc>
            </a:pPr>
            <a:r>
              <a:rPr lang="sr-Cyrl-CS" sz="2400" b="1" dirty="0">
                <a:solidFill>
                  <a:schemeClr val="hlink"/>
                </a:solidFill>
              </a:rPr>
              <a:t>Adriamycin</a:t>
            </a:r>
            <a:r>
              <a:rPr lang="en-US" sz="2400" b="1" dirty="0">
                <a:solidFill>
                  <a:schemeClr val="hlink"/>
                </a:solidFill>
              </a:rPr>
              <a:t>		</a:t>
            </a:r>
            <a:r>
              <a:rPr lang="sr-Cyrl-RS" sz="2400" b="1" dirty="0">
                <a:solidFill>
                  <a:schemeClr val="hlink"/>
                </a:solidFill>
              </a:rPr>
              <a:t>	</a:t>
            </a:r>
            <a:r>
              <a:rPr lang="en-US" sz="2400" b="1" dirty="0">
                <a:solidFill>
                  <a:schemeClr val="hlink"/>
                </a:solidFill>
              </a:rPr>
              <a:t>50	75		Omit</a:t>
            </a:r>
            <a:endParaRPr lang="sr-Cyrl-CS" sz="2400" b="1" dirty="0">
              <a:solidFill>
                <a:schemeClr val="hlink"/>
              </a:solidFill>
            </a:endParaRPr>
          </a:p>
          <a:p>
            <a:pPr eaLnBrk="1" hangingPunct="1">
              <a:lnSpc>
                <a:spcPct val="90000"/>
              </a:lnSpc>
            </a:pPr>
            <a:r>
              <a:rPr lang="sr-Cyrl-CS" sz="2400" b="1" dirty="0">
                <a:solidFill>
                  <a:schemeClr val="hlink"/>
                </a:solidFill>
              </a:rPr>
              <a:t>Daunorubicin</a:t>
            </a:r>
            <a:r>
              <a:rPr lang="en-US" sz="2400" b="1" dirty="0">
                <a:solidFill>
                  <a:schemeClr val="hlink"/>
                </a:solidFill>
              </a:rPr>
              <a:t>		25	50		Omit</a:t>
            </a:r>
            <a:endParaRPr lang="sr-Cyrl-CS" sz="2400" b="1" dirty="0">
              <a:solidFill>
                <a:schemeClr val="hlink"/>
              </a:solidFill>
            </a:endParaRPr>
          </a:p>
          <a:p>
            <a:pPr eaLnBrk="1" hangingPunct="1">
              <a:lnSpc>
                <a:spcPct val="90000"/>
              </a:lnSpc>
            </a:pPr>
            <a:r>
              <a:rPr lang="sr-Cyrl-CS" sz="2400" b="1" dirty="0">
                <a:solidFill>
                  <a:schemeClr val="hlink"/>
                </a:solidFill>
              </a:rPr>
              <a:t>Taxanes </a:t>
            </a:r>
            <a:r>
              <a:rPr lang="en-US" sz="2400" b="1" dirty="0">
                <a:solidFill>
                  <a:schemeClr val="hlink"/>
                </a:solidFill>
              </a:rPr>
              <a:t>			</a:t>
            </a:r>
            <a:r>
              <a:rPr lang="sr-Cyrl-CS" sz="2400" b="1" dirty="0">
                <a:solidFill>
                  <a:schemeClr val="hlink"/>
                </a:solidFill>
              </a:rPr>
              <a:t>Omit </a:t>
            </a:r>
            <a:r>
              <a:rPr lang="en-US" sz="2400" b="1" dirty="0">
                <a:solidFill>
                  <a:schemeClr val="hlink"/>
                </a:solidFill>
              </a:rPr>
              <a:t>	</a:t>
            </a:r>
            <a:r>
              <a:rPr lang="sr-Cyrl-CS" sz="2400" b="1" dirty="0">
                <a:solidFill>
                  <a:schemeClr val="hlink"/>
                </a:solidFill>
              </a:rPr>
              <a:t>Omit </a:t>
            </a:r>
            <a:r>
              <a:rPr lang="en-US" sz="2400" b="1" dirty="0">
                <a:solidFill>
                  <a:schemeClr val="hlink"/>
                </a:solidFill>
              </a:rPr>
              <a:t>		</a:t>
            </a:r>
            <a:r>
              <a:rPr lang="sr-Cyrl-CS" sz="2400" b="1" dirty="0">
                <a:solidFill>
                  <a:schemeClr val="hlink"/>
                </a:solidFill>
              </a:rPr>
              <a:t>Omit</a:t>
            </a:r>
          </a:p>
          <a:p>
            <a:pPr eaLnBrk="1" hangingPunct="1">
              <a:lnSpc>
                <a:spcPct val="90000"/>
              </a:lnSpc>
            </a:pPr>
            <a:r>
              <a:rPr lang="sr-Cyrl-CS" sz="2400" b="1" dirty="0">
                <a:solidFill>
                  <a:schemeClr val="hlink"/>
                </a:solidFill>
              </a:rPr>
              <a:t>Vinca alkaloids </a:t>
            </a:r>
            <a:r>
              <a:rPr lang="en-US" sz="2400" b="1" dirty="0">
                <a:solidFill>
                  <a:schemeClr val="hlink"/>
                </a:solidFill>
              </a:rPr>
              <a:t>		</a:t>
            </a:r>
            <a:r>
              <a:rPr lang="sr-Cyrl-CS" sz="2400" b="1" dirty="0">
                <a:solidFill>
                  <a:schemeClr val="hlink"/>
                </a:solidFill>
              </a:rPr>
              <a:t>50% </a:t>
            </a:r>
            <a:r>
              <a:rPr lang="en-US" sz="2400" b="1" dirty="0">
                <a:solidFill>
                  <a:schemeClr val="hlink"/>
                </a:solidFill>
              </a:rPr>
              <a:t>	</a:t>
            </a:r>
            <a:r>
              <a:rPr lang="sr-Cyrl-CS" sz="2400" b="1" dirty="0">
                <a:solidFill>
                  <a:schemeClr val="hlink"/>
                </a:solidFill>
              </a:rPr>
              <a:t>Omit </a:t>
            </a:r>
            <a:r>
              <a:rPr lang="en-US" sz="2400" b="1" dirty="0">
                <a:solidFill>
                  <a:schemeClr val="hlink"/>
                </a:solidFill>
              </a:rPr>
              <a:t>		</a:t>
            </a:r>
            <a:r>
              <a:rPr lang="sr-Cyrl-CS" sz="2400" b="1" dirty="0">
                <a:solidFill>
                  <a:schemeClr val="hlink"/>
                </a:solidFill>
              </a:rPr>
              <a:t>Omit</a:t>
            </a:r>
          </a:p>
          <a:p>
            <a:pPr eaLnBrk="1" hangingPunct="1">
              <a:lnSpc>
                <a:spcPct val="90000"/>
              </a:lnSpc>
            </a:pPr>
            <a:r>
              <a:rPr lang="sr-Cyrl-CS" sz="2400" b="1" dirty="0">
                <a:solidFill>
                  <a:schemeClr val="hlink"/>
                </a:solidFill>
              </a:rPr>
              <a:t>Epipodophyllotoxins </a:t>
            </a:r>
            <a:r>
              <a:rPr lang="en-US" sz="2400" b="1" dirty="0">
                <a:solidFill>
                  <a:schemeClr val="hlink"/>
                </a:solidFill>
              </a:rPr>
              <a:t>	</a:t>
            </a:r>
            <a:r>
              <a:rPr lang="sr-Cyrl-CS" sz="2400" b="1" dirty="0">
                <a:solidFill>
                  <a:schemeClr val="hlink"/>
                </a:solidFill>
              </a:rPr>
              <a:t>50% </a:t>
            </a:r>
            <a:r>
              <a:rPr lang="en-US" sz="2400" b="1" dirty="0">
                <a:solidFill>
                  <a:schemeClr val="hlink"/>
                </a:solidFill>
              </a:rPr>
              <a:t>	</a:t>
            </a:r>
            <a:r>
              <a:rPr lang="sr-Cyrl-CS" sz="2400" b="1" dirty="0">
                <a:solidFill>
                  <a:schemeClr val="hlink"/>
                </a:solidFill>
              </a:rPr>
              <a:t>Omit </a:t>
            </a:r>
            <a:r>
              <a:rPr lang="en-US" sz="2400" b="1" dirty="0">
                <a:solidFill>
                  <a:schemeClr val="hlink"/>
                </a:solidFill>
              </a:rPr>
              <a:t>		</a:t>
            </a:r>
            <a:r>
              <a:rPr lang="sr-Cyrl-CS" sz="2400" b="1" dirty="0">
                <a:solidFill>
                  <a:schemeClr val="hlink"/>
                </a:solidFill>
              </a:rPr>
              <a:t>Omit</a:t>
            </a:r>
          </a:p>
          <a:p>
            <a:pPr eaLnBrk="1" hangingPunct="1">
              <a:lnSpc>
                <a:spcPct val="90000"/>
              </a:lnSpc>
            </a:pPr>
            <a:r>
              <a:rPr lang="sr-Cyrl-CS" sz="2400" b="1" dirty="0">
                <a:solidFill>
                  <a:schemeClr val="hlink"/>
                </a:solidFill>
              </a:rPr>
              <a:t>Synthetic alkaloid </a:t>
            </a:r>
            <a:r>
              <a:rPr lang="en-US" sz="2400" b="1" dirty="0">
                <a:solidFill>
                  <a:schemeClr val="hlink"/>
                </a:solidFill>
              </a:rPr>
              <a:t>		</a:t>
            </a:r>
            <a:r>
              <a:rPr lang="sr-Cyrl-CS" sz="2400" b="1" dirty="0">
                <a:solidFill>
                  <a:schemeClr val="hlink"/>
                </a:solidFill>
              </a:rPr>
              <a:t>50% </a:t>
            </a:r>
            <a:r>
              <a:rPr lang="en-US" sz="2400" b="1" dirty="0">
                <a:solidFill>
                  <a:schemeClr val="hlink"/>
                </a:solidFill>
              </a:rPr>
              <a:t>	</a:t>
            </a:r>
            <a:r>
              <a:rPr lang="sr-Cyrl-CS" sz="2400" b="1" dirty="0">
                <a:solidFill>
                  <a:schemeClr val="hlink"/>
                </a:solidFill>
              </a:rPr>
              <a:t>Omit </a:t>
            </a:r>
            <a:r>
              <a:rPr lang="en-US" sz="2400" b="1" dirty="0">
                <a:solidFill>
                  <a:schemeClr val="hlink"/>
                </a:solidFill>
              </a:rPr>
              <a:t>		</a:t>
            </a:r>
            <a:r>
              <a:rPr lang="sr-Cyrl-CS" sz="2400" b="1" dirty="0">
                <a:solidFill>
                  <a:schemeClr val="hlink"/>
                </a:solidFill>
              </a:rPr>
              <a:t>Omit</a:t>
            </a:r>
          </a:p>
          <a:p>
            <a:pPr eaLnBrk="1" hangingPunct="1">
              <a:lnSpc>
                <a:spcPct val="90000"/>
              </a:lnSpc>
            </a:pPr>
            <a:r>
              <a:rPr lang="sr-Cyrl-CS" sz="2400" b="1" dirty="0">
                <a:solidFill>
                  <a:schemeClr val="hlink"/>
                </a:solidFill>
              </a:rPr>
              <a:t>Methotrexate </a:t>
            </a:r>
            <a:r>
              <a:rPr lang="en-US" sz="2400" b="1" dirty="0">
                <a:solidFill>
                  <a:schemeClr val="hlink"/>
                </a:solidFill>
              </a:rPr>
              <a:t>		</a:t>
            </a:r>
            <a:r>
              <a:rPr lang="sr-Cyrl-CS" sz="2400" b="1" dirty="0">
                <a:solidFill>
                  <a:schemeClr val="hlink"/>
                </a:solidFill>
              </a:rPr>
              <a:t>0% </a:t>
            </a:r>
            <a:r>
              <a:rPr lang="en-US" sz="2400" b="1" dirty="0">
                <a:solidFill>
                  <a:schemeClr val="hlink"/>
                </a:solidFill>
              </a:rPr>
              <a:t>	</a:t>
            </a:r>
            <a:r>
              <a:rPr lang="sr-Cyrl-CS" sz="2400" b="1" dirty="0">
                <a:solidFill>
                  <a:schemeClr val="hlink"/>
                </a:solidFill>
              </a:rPr>
              <a:t>25% </a:t>
            </a:r>
            <a:r>
              <a:rPr lang="en-US" sz="2400" b="1" dirty="0">
                <a:solidFill>
                  <a:schemeClr val="hlink"/>
                </a:solidFill>
              </a:rPr>
              <a:t>		</a:t>
            </a:r>
            <a:r>
              <a:rPr lang="sr-Cyrl-CS" sz="2400" b="1" dirty="0">
                <a:solidFill>
                  <a:schemeClr val="hlink"/>
                </a:solidFill>
              </a:rPr>
              <a:t>Omit</a:t>
            </a:r>
          </a:p>
          <a:p>
            <a:pPr eaLnBrk="1" hangingPunct="1">
              <a:lnSpc>
                <a:spcPct val="90000"/>
              </a:lnSpc>
            </a:pPr>
            <a:r>
              <a:rPr lang="sr-Cyrl-CS" sz="2400" b="1" dirty="0">
                <a:solidFill>
                  <a:schemeClr val="hlink"/>
                </a:solidFill>
              </a:rPr>
              <a:t>Cyclophosphamide </a:t>
            </a:r>
            <a:r>
              <a:rPr lang="en-US" sz="2400" b="1" dirty="0">
                <a:solidFill>
                  <a:schemeClr val="hlink"/>
                </a:solidFill>
              </a:rPr>
              <a:t>	</a:t>
            </a:r>
            <a:r>
              <a:rPr lang="sr-Cyrl-CS" sz="2400" b="1" dirty="0">
                <a:solidFill>
                  <a:schemeClr val="hlink"/>
                </a:solidFill>
              </a:rPr>
              <a:t>0% </a:t>
            </a:r>
            <a:r>
              <a:rPr lang="en-US" sz="2400" b="1" dirty="0">
                <a:solidFill>
                  <a:schemeClr val="hlink"/>
                </a:solidFill>
              </a:rPr>
              <a:t>	</a:t>
            </a:r>
            <a:r>
              <a:rPr lang="sr-Cyrl-CS" sz="2400" b="1" dirty="0">
                <a:solidFill>
                  <a:schemeClr val="hlink"/>
                </a:solidFill>
              </a:rPr>
              <a:t>5% </a:t>
            </a:r>
            <a:r>
              <a:rPr lang="en-US" sz="2400" b="1" dirty="0">
                <a:solidFill>
                  <a:schemeClr val="hlink"/>
                </a:solidFill>
              </a:rPr>
              <a:t>		</a:t>
            </a:r>
            <a:r>
              <a:rPr lang="sr-Cyrl-CS" sz="2400" b="1" dirty="0">
                <a:solidFill>
                  <a:schemeClr val="hlink"/>
                </a:solidFill>
              </a:rPr>
              <a:t>Omit</a:t>
            </a:r>
          </a:p>
          <a:p>
            <a:pPr eaLnBrk="1" hangingPunct="1">
              <a:lnSpc>
                <a:spcPct val="90000"/>
              </a:lnSpc>
            </a:pPr>
            <a:r>
              <a:rPr lang="sr-Cyrl-CS" sz="2400" b="1" dirty="0">
                <a:solidFill>
                  <a:schemeClr val="hlink"/>
                </a:solidFill>
              </a:rPr>
              <a:t>5-Fluorouracil </a:t>
            </a:r>
            <a:r>
              <a:rPr lang="en-US" sz="2400" b="1" dirty="0">
                <a:solidFill>
                  <a:schemeClr val="hlink"/>
                </a:solidFill>
              </a:rPr>
              <a:t>		</a:t>
            </a:r>
            <a:r>
              <a:rPr lang="sr-Cyrl-CS" sz="2400" b="1" dirty="0">
                <a:solidFill>
                  <a:schemeClr val="hlink"/>
                </a:solidFill>
              </a:rPr>
              <a:t>0% </a:t>
            </a:r>
            <a:r>
              <a:rPr lang="en-US" sz="2400" b="1" dirty="0">
                <a:solidFill>
                  <a:schemeClr val="hlink"/>
                </a:solidFill>
              </a:rPr>
              <a:t>	</a:t>
            </a:r>
            <a:r>
              <a:rPr lang="sr-Cyrl-CS" sz="2400" b="1" dirty="0">
                <a:solidFill>
                  <a:schemeClr val="hlink"/>
                </a:solidFill>
              </a:rPr>
              <a:t>0% </a:t>
            </a:r>
            <a:r>
              <a:rPr lang="en-US" sz="2400" b="1" dirty="0">
                <a:solidFill>
                  <a:schemeClr val="hlink"/>
                </a:solidFill>
              </a:rPr>
              <a:t>		</a:t>
            </a:r>
            <a:r>
              <a:rPr lang="sr-Cyrl-CS" sz="2400" b="1" dirty="0">
                <a:solidFill>
                  <a:schemeClr val="hlink"/>
                </a:solidFill>
              </a:rPr>
              <a:t>Omit</a:t>
            </a:r>
          </a:p>
        </p:txBody>
      </p:sp>
      <p:sp>
        <p:nvSpPr>
          <p:cNvPr id="4" name="Rectangle 2"/>
          <p:cNvSpPr>
            <a:spLocks noGrp="1" noRot="1" noChangeArrowheads="1"/>
          </p:cNvSpPr>
          <p:nvPr>
            <p:ph type="title"/>
          </p:nvPr>
        </p:nvSpPr>
        <p:spPr>
          <a:xfrm>
            <a:off x="457200" y="274638"/>
            <a:ext cx="8229600" cy="1143000"/>
          </a:xfrm>
        </p:spPr>
        <p:txBody>
          <a:bodyPr/>
          <a:lstStyle/>
          <a:p>
            <a:pPr eaLnBrk="1" hangingPunct="1"/>
            <a:r>
              <a:rPr lang="sr-Latn-RS" sz="3600" dirty="0" smtClean="0">
                <a:latin typeface="Times New Roman" pitchFamily="18" charset="0"/>
              </a:rPr>
              <a:t>Antineoplastic drugs</a:t>
            </a:r>
            <a:endParaRPr lang="sr-Cyrl-CS" sz="3600" dirty="0">
              <a:latin typeface="Times New Roman" pitchFamily="18" charset="0"/>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3"/>
          <p:cNvSpPr>
            <a:spLocks noGrp="1" noChangeArrowheads="1"/>
          </p:cNvSpPr>
          <p:nvPr>
            <p:ph type="body" idx="1"/>
          </p:nvPr>
        </p:nvSpPr>
        <p:spPr/>
        <p:txBody>
          <a:bodyPr rtlCol="0">
            <a:normAutofit/>
          </a:bodyPr>
          <a:lstStyle/>
          <a:p>
            <a:pPr eaLnBrk="1" fontAlgn="auto" hangingPunct="1">
              <a:lnSpc>
                <a:spcPct val="90000"/>
              </a:lnSpc>
              <a:spcAft>
                <a:spcPts val="0"/>
              </a:spcAft>
              <a:buFont typeface="Arial" pitchFamily="34" charset="0"/>
              <a:buChar char="•"/>
              <a:defRPr/>
            </a:pPr>
            <a:r>
              <a:rPr lang="sr-Cyrl-CS" sz="2800" b="1" dirty="0">
                <a:solidFill>
                  <a:schemeClr val="hlink"/>
                </a:solidFill>
              </a:rPr>
              <a:t>Dose reductions in renal dysfunctionsbased on CrCl (ml/min.)</a:t>
            </a:r>
          </a:p>
          <a:p>
            <a:pPr eaLnBrk="1" fontAlgn="auto" hangingPunct="1">
              <a:lnSpc>
                <a:spcPct val="90000"/>
              </a:lnSpc>
              <a:spcAft>
                <a:spcPts val="0"/>
              </a:spcAft>
              <a:buFont typeface="Arial" pitchFamily="34" charset="0"/>
              <a:buChar char="•"/>
              <a:defRPr/>
            </a:pPr>
            <a:r>
              <a:rPr lang="sr-Cyrl-CS" sz="2800" b="1" dirty="0">
                <a:solidFill>
                  <a:schemeClr val="hlink"/>
                </a:solidFill>
              </a:rPr>
              <a:t>Drug </a:t>
            </a:r>
            <a:r>
              <a:rPr lang="en-US" sz="2800" b="1" dirty="0">
                <a:solidFill>
                  <a:schemeClr val="hlink"/>
                </a:solidFill>
              </a:rPr>
              <a:t>		</a:t>
            </a:r>
            <a:r>
              <a:rPr lang="sr-Cyrl-CS" sz="2800" b="1" dirty="0">
                <a:solidFill>
                  <a:schemeClr val="hlink"/>
                </a:solidFill>
              </a:rPr>
              <a:t>30-60 </a:t>
            </a:r>
            <a:r>
              <a:rPr lang="en-US" sz="2800" b="1" dirty="0">
                <a:solidFill>
                  <a:schemeClr val="hlink"/>
                </a:solidFill>
              </a:rPr>
              <a:t>	</a:t>
            </a:r>
            <a:r>
              <a:rPr lang="sr-Cyrl-CS" sz="2800" b="1" dirty="0">
                <a:solidFill>
                  <a:schemeClr val="hlink"/>
                </a:solidFill>
              </a:rPr>
              <a:t>10-30 </a:t>
            </a:r>
            <a:r>
              <a:rPr lang="en-US" sz="2800" b="1" dirty="0">
                <a:solidFill>
                  <a:schemeClr val="hlink"/>
                </a:solidFill>
              </a:rPr>
              <a:t>	</a:t>
            </a:r>
            <a:r>
              <a:rPr lang="sr-Cyrl-CS" sz="2800" b="1" dirty="0">
                <a:solidFill>
                  <a:schemeClr val="hlink"/>
                </a:solidFill>
              </a:rPr>
              <a:t>&lt;10</a:t>
            </a:r>
          </a:p>
          <a:p>
            <a:pPr eaLnBrk="1" fontAlgn="auto" hangingPunct="1">
              <a:lnSpc>
                <a:spcPct val="90000"/>
              </a:lnSpc>
              <a:spcAft>
                <a:spcPts val="0"/>
              </a:spcAft>
              <a:buFont typeface="Arial" pitchFamily="34" charset="0"/>
              <a:buChar char="•"/>
              <a:defRPr/>
            </a:pPr>
            <a:r>
              <a:rPr lang="sr-Cyrl-CS" sz="2800" b="1" dirty="0">
                <a:solidFill>
                  <a:schemeClr val="hlink"/>
                </a:solidFill>
              </a:rPr>
              <a:t>Cisplatin </a:t>
            </a:r>
            <a:r>
              <a:rPr lang="en-US" sz="2800" b="1" dirty="0">
                <a:solidFill>
                  <a:schemeClr val="hlink"/>
                </a:solidFill>
              </a:rPr>
              <a:t>		</a:t>
            </a:r>
            <a:r>
              <a:rPr lang="sr-Cyrl-CS" sz="2800" b="1" dirty="0">
                <a:solidFill>
                  <a:schemeClr val="hlink"/>
                </a:solidFill>
              </a:rPr>
              <a:t>50% </a:t>
            </a:r>
            <a:r>
              <a:rPr lang="en-US" sz="2800" b="1" dirty="0">
                <a:solidFill>
                  <a:schemeClr val="hlink"/>
                </a:solidFill>
              </a:rPr>
              <a:t>		</a:t>
            </a:r>
            <a:r>
              <a:rPr lang="sr-Cyrl-CS" sz="2800" b="1" dirty="0">
                <a:solidFill>
                  <a:schemeClr val="hlink"/>
                </a:solidFill>
              </a:rPr>
              <a:t>Omit </a:t>
            </a:r>
            <a:r>
              <a:rPr lang="en-US" sz="2800" b="1" dirty="0">
                <a:solidFill>
                  <a:schemeClr val="hlink"/>
                </a:solidFill>
              </a:rPr>
              <a:t>		</a:t>
            </a:r>
            <a:r>
              <a:rPr lang="sr-Cyrl-CS" sz="2800" b="1" dirty="0">
                <a:solidFill>
                  <a:schemeClr val="hlink"/>
                </a:solidFill>
              </a:rPr>
              <a:t>Omit</a:t>
            </a:r>
          </a:p>
          <a:p>
            <a:pPr eaLnBrk="1" fontAlgn="auto" hangingPunct="1">
              <a:lnSpc>
                <a:spcPct val="90000"/>
              </a:lnSpc>
              <a:spcAft>
                <a:spcPts val="0"/>
              </a:spcAft>
              <a:buFont typeface="Arial" pitchFamily="34" charset="0"/>
              <a:buChar char="•"/>
              <a:defRPr/>
            </a:pPr>
            <a:r>
              <a:rPr lang="sr-Cyrl-CS" sz="2800" b="1" dirty="0">
                <a:solidFill>
                  <a:schemeClr val="hlink"/>
                </a:solidFill>
              </a:rPr>
              <a:t>Carboplatin </a:t>
            </a:r>
            <a:r>
              <a:rPr lang="en-US" sz="2800" b="1" dirty="0">
                <a:solidFill>
                  <a:schemeClr val="hlink"/>
                </a:solidFill>
              </a:rPr>
              <a:t>	</a:t>
            </a:r>
            <a:r>
              <a:rPr lang="sr-Cyrl-CS" sz="2800" b="1" dirty="0">
                <a:solidFill>
                  <a:schemeClr val="hlink"/>
                </a:solidFill>
              </a:rPr>
              <a:t>20% </a:t>
            </a:r>
            <a:r>
              <a:rPr lang="en-US" sz="2800" b="1" dirty="0">
                <a:solidFill>
                  <a:schemeClr val="hlink"/>
                </a:solidFill>
              </a:rPr>
              <a:t>		</a:t>
            </a:r>
            <a:r>
              <a:rPr lang="sr-Cyrl-CS" sz="2800" b="1" dirty="0">
                <a:solidFill>
                  <a:schemeClr val="hlink"/>
                </a:solidFill>
              </a:rPr>
              <a:t>30% </a:t>
            </a:r>
            <a:r>
              <a:rPr lang="en-US" sz="2800" b="1" dirty="0">
                <a:solidFill>
                  <a:schemeClr val="hlink"/>
                </a:solidFill>
              </a:rPr>
              <a:t>		</a:t>
            </a:r>
            <a:r>
              <a:rPr lang="sr-Cyrl-CS" sz="2800" b="1" dirty="0">
                <a:solidFill>
                  <a:schemeClr val="hlink"/>
                </a:solidFill>
              </a:rPr>
              <a:t>30%</a:t>
            </a:r>
          </a:p>
          <a:p>
            <a:pPr eaLnBrk="1" fontAlgn="auto" hangingPunct="1">
              <a:lnSpc>
                <a:spcPct val="90000"/>
              </a:lnSpc>
              <a:spcAft>
                <a:spcPts val="0"/>
              </a:spcAft>
              <a:buFont typeface="Arial" pitchFamily="34" charset="0"/>
              <a:buChar char="•"/>
              <a:defRPr/>
            </a:pPr>
            <a:r>
              <a:rPr lang="sr-Cyrl-CS" sz="2800" b="1" dirty="0">
                <a:solidFill>
                  <a:schemeClr val="hlink"/>
                </a:solidFill>
              </a:rPr>
              <a:t>Cyclophosphamide 0% </a:t>
            </a:r>
            <a:r>
              <a:rPr lang="en-US" sz="2800" b="1" dirty="0">
                <a:solidFill>
                  <a:schemeClr val="hlink"/>
                </a:solidFill>
              </a:rPr>
              <a:t>	</a:t>
            </a:r>
            <a:r>
              <a:rPr lang="sr-Cyrl-CS" sz="2800" b="1" dirty="0">
                <a:solidFill>
                  <a:schemeClr val="hlink"/>
                </a:solidFill>
              </a:rPr>
              <a:t>0% </a:t>
            </a:r>
            <a:r>
              <a:rPr lang="en-US" sz="2800" b="1" dirty="0">
                <a:solidFill>
                  <a:schemeClr val="hlink"/>
                </a:solidFill>
              </a:rPr>
              <a:t>		</a:t>
            </a:r>
            <a:r>
              <a:rPr lang="sr-Cyrl-CS" sz="2800" b="1" dirty="0">
                <a:solidFill>
                  <a:schemeClr val="hlink"/>
                </a:solidFill>
              </a:rPr>
              <a:t>50%</a:t>
            </a:r>
          </a:p>
          <a:p>
            <a:pPr eaLnBrk="1" fontAlgn="auto" hangingPunct="1">
              <a:lnSpc>
                <a:spcPct val="90000"/>
              </a:lnSpc>
              <a:spcAft>
                <a:spcPts val="0"/>
              </a:spcAft>
              <a:buFont typeface="Arial" pitchFamily="34" charset="0"/>
              <a:buChar char="•"/>
              <a:defRPr/>
            </a:pPr>
            <a:r>
              <a:rPr lang="sr-Cyrl-CS" sz="2800" b="1" dirty="0">
                <a:solidFill>
                  <a:schemeClr val="hlink"/>
                </a:solidFill>
              </a:rPr>
              <a:t>Bleomycin </a:t>
            </a:r>
            <a:r>
              <a:rPr lang="en-US" sz="2800" b="1" dirty="0">
                <a:solidFill>
                  <a:schemeClr val="hlink"/>
                </a:solidFill>
              </a:rPr>
              <a:t>	</a:t>
            </a:r>
            <a:r>
              <a:rPr lang="sr-Cyrl-CS" sz="2800" b="1" dirty="0">
                <a:solidFill>
                  <a:schemeClr val="hlink"/>
                </a:solidFill>
              </a:rPr>
              <a:t>25% </a:t>
            </a:r>
            <a:r>
              <a:rPr lang="en-US" sz="2800" b="1" dirty="0">
                <a:solidFill>
                  <a:schemeClr val="hlink"/>
                </a:solidFill>
              </a:rPr>
              <a:t>		</a:t>
            </a:r>
            <a:r>
              <a:rPr lang="sr-Cyrl-CS" sz="2800" b="1" dirty="0">
                <a:solidFill>
                  <a:schemeClr val="hlink"/>
                </a:solidFill>
              </a:rPr>
              <a:t>25% </a:t>
            </a:r>
            <a:r>
              <a:rPr lang="en-US" sz="2800" b="1" dirty="0">
                <a:solidFill>
                  <a:schemeClr val="hlink"/>
                </a:solidFill>
              </a:rPr>
              <a:t>		</a:t>
            </a:r>
            <a:r>
              <a:rPr lang="sr-Cyrl-CS" sz="2800" b="1" dirty="0">
                <a:solidFill>
                  <a:schemeClr val="hlink"/>
                </a:solidFill>
              </a:rPr>
              <a:t>50%</a:t>
            </a:r>
          </a:p>
          <a:p>
            <a:pPr eaLnBrk="1" fontAlgn="auto" hangingPunct="1">
              <a:lnSpc>
                <a:spcPct val="90000"/>
              </a:lnSpc>
              <a:spcAft>
                <a:spcPts val="0"/>
              </a:spcAft>
              <a:buFont typeface="Arial" pitchFamily="34" charset="0"/>
              <a:buChar char="•"/>
              <a:defRPr/>
            </a:pPr>
            <a:r>
              <a:rPr lang="sr-Cyrl-CS" sz="2800" b="1" dirty="0">
                <a:solidFill>
                  <a:schemeClr val="hlink"/>
                </a:solidFill>
              </a:rPr>
              <a:t>Methotrexate </a:t>
            </a:r>
            <a:r>
              <a:rPr lang="en-US" sz="2800" b="1" dirty="0">
                <a:solidFill>
                  <a:schemeClr val="hlink"/>
                </a:solidFill>
              </a:rPr>
              <a:t>	</a:t>
            </a:r>
            <a:r>
              <a:rPr lang="sr-Cyrl-CS" sz="2800" b="1" dirty="0">
                <a:solidFill>
                  <a:schemeClr val="hlink"/>
                </a:solidFill>
              </a:rPr>
              <a:t>50% </a:t>
            </a:r>
            <a:r>
              <a:rPr lang="en-US" sz="2800" b="1" dirty="0">
                <a:solidFill>
                  <a:schemeClr val="hlink"/>
                </a:solidFill>
              </a:rPr>
              <a:t>		</a:t>
            </a:r>
            <a:r>
              <a:rPr lang="sr-Cyrl-CS" sz="2800" b="1" dirty="0">
                <a:solidFill>
                  <a:schemeClr val="hlink"/>
                </a:solidFill>
              </a:rPr>
              <a:t>Omit </a:t>
            </a:r>
            <a:r>
              <a:rPr lang="en-US" sz="2800" b="1" dirty="0">
                <a:solidFill>
                  <a:schemeClr val="hlink"/>
                </a:solidFill>
              </a:rPr>
              <a:t>		</a:t>
            </a:r>
            <a:r>
              <a:rPr lang="sr-Cyrl-CS" sz="2800" b="1" dirty="0">
                <a:solidFill>
                  <a:schemeClr val="hlink"/>
                </a:solidFill>
              </a:rPr>
              <a:t>Omit</a:t>
            </a:r>
          </a:p>
          <a:p>
            <a:pPr eaLnBrk="1" fontAlgn="auto" hangingPunct="1">
              <a:lnSpc>
                <a:spcPct val="90000"/>
              </a:lnSpc>
              <a:spcAft>
                <a:spcPts val="0"/>
              </a:spcAft>
              <a:buFont typeface="Arial" pitchFamily="34" charset="0"/>
              <a:buChar char="•"/>
              <a:defRPr/>
            </a:pPr>
            <a:r>
              <a:rPr lang="sr-Cyrl-CS" sz="2800" b="1" dirty="0">
                <a:solidFill>
                  <a:schemeClr val="hlink"/>
                </a:solidFill>
              </a:rPr>
              <a:t>Nitrosureas </a:t>
            </a:r>
            <a:r>
              <a:rPr lang="en-US" sz="2800" b="1" dirty="0">
                <a:solidFill>
                  <a:schemeClr val="hlink"/>
                </a:solidFill>
              </a:rPr>
              <a:t>	</a:t>
            </a:r>
            <a:r>
              <a:rPr lang="sr-Cyrl-CS" sz="2800" b="1" dirty="0">
                <a:solidFill>
                  <a:schemeClr val="hlink"/>
                </a:solidFill>
              </a:rPr>
              <a:t>Omit </a:t>
            </a:r>
            <a:r>
              <a:rPr lang="en-US" sz="2800" b="1" dirty="0">
                <a:solidFill>
                  <a:schemeClr val="hlink"/>
                </a:solidFill>
              </a:rPr>
              <a:t>		</a:t>
            </a:r>
            <a:r>
              <a:rPr lang="sr-Cyrl-CS" sz="2800" b="1" dirty="0">
                <a:solidFill>
                  <a:schemeClr val="hlink"/>
                </a:solidFill>
              </a:rPr>
              <a:t>Omit </a:t>
            </a:r>
            <a:r>
              <a:rPr lang="en-US" sz="2800" b="1" dirty="0">
                <a:solidFill>
                  <a:schemeClr val="hlink"/>
                </a:solidFill>
              </a:rPr>
              <a:t>		</a:t>
            </a:r>
            <a:r>
              <a:rPr lang="sr-Cyrl-CS" sz="2800" b="1" dirty="0">
                <a:solidFill>
                  <a:schemeClr val="hlink"/>
                </a:solidFill>
              </a:rPr>
              <a:t>Omit</a:t>
            </a:r>
          </a:p>
        </p:txBody>
      </p:sp>
      <p:sp>
        <p:nvSpPr>
          <p:cNvPr id="5" name="Rectangle 2"/>
          <p:cNvSpPr>
            <a:spLocks noGrp="1" noRot="1" noChangeArrowheads="1"/>
          </p:cNvSpPr>
          <p:nvPr>
            <p:ph type="title"/>
          </p:nvPr>
        </p:nvSpPr>
        <p:spPr>
          <a:xfrm>
            <a:off x="457200" y="274638"/>
            <a:ext cx="8229600" cy="1143000"/>
          </a:xfrm>
        </p:spPr>
        <p:txBody>
          <a:bodyPr/>
          <a:lstStyle/>
          <a:p>
            <a:pPr eaLnBrk="1" hangingPunct="1"/>
            <a:r>
              <a:rPr lang="sr-Latn-RS" sz="3600" dirty="0" smtClean="0">
                <a:latin typeface="Times New Roman" pitchFamily="18" charset="0"/>
              </a:rPr>
              <a:t>Antineoplastic drugs</a:t>
            </a:r>
            <a:endParaRPr lang="sr-Cyrl-CS" sz="3600" dirty="0">
              <a:latin typeface="Times New Roman" pitchFamily="18" charset="0"/>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9" name="Rectangle 3"/>
          <p:cNvSpPr>
            <a:spLocks noGrp="1" noChangeArrowheads="1"/>
          </p:cNvSpPr>
          <p:nvPr>
            <p:ph type="body" idx="1"/>
          </p:nvPr>
        </p:nvSpPr>
        <p:spPr/>
        <p:txBody>
          <a:bodyPr/>
          <a:lstStyle/>
          <a:p>
            <a:pPr eaLnBrk="1" hangingPunct="1">
              <a:buFont typeface="Wingdings" pitchFamily="2" charset="2"/>
              <a:buNone/>
            </a:pPr>
            <a:r>
              <a:rPr lang="sr-Latn-RS" sz="2800" dirty="0" smtClean="0">
                <a:latin typeface="Times New Roman" pitchFamily="18" charset="0"/>
              </a:rPr>
              <a:t>Hemathology: </a:t>
            </a:r>
          </a:p>
          <a:p>
            <a:pPr eaLnBrk="1" hangingPunct="1">
              <a:buFont typeface="Wingdings" pitchFamily="2" charset="2"/>
              <a:buNone/>
            </a:pPr>
            <a:endParaRPr lang="sr-Cyrl-CS" sz="2800" dirty="0">
              <a:latin typeface="Times New Roman" pitchFamily="18" charset="0"/>
            </a:endParaRPr>
          </a:p>
          <a:p>
            <a:pPr eaLnBrk="1" hangingPunct="1">
              <a:buFont typeface="Wingdings" pitchFamily="2" charset="2"/>
              <a:buNone/>
            </a:pPr>
            <a:r>
              <a:rPr lang="sr-Latn-RS" sz="2800" dirty="0" smtClean="0">
                <a:latin typeface="Times New Roman" pitchFamily="18" charset="0"/>
              </a:rPr>
              <a:t>White blood cells</a:t>
            </a:r>
            <a:r>
              <a:rPr lang="sr-Cyrl-CS" sz="2800" dirty="0" smtClean="0">
                <a:latin typeface="Times New Roman" pitchFamily="18" charset="0"/>
              </a:rPr>
              <a:t>&gt; 3000</a:t>
            </a:r>
            <a:r>
              <a:rPr lang="sr-Latn-RS" sz="2800" dirty="0" smtClean="0">
                <a:latin typeface="Times New Roman" pitchFamily="18" charset="0"/>
              </a:rPr>
              <a:t>x10</a:t>
            </a:r>
            <a:r>
              <a:rPr lang="sr-Latn-RS" sz="2800" baseline="30000" dirty="0">
                <a:latin typeface="Times New Roman" pitchFamily="18" charset="0"/>
              </a:rPr>
              <a:t>9</a:t>
            </a:r>
            <a:endParaRPr lang="sr-Cyrl-CS" sz="2800" baseline="30000" dirty="0">
              <a:latin typeface="Times New Roman" pitchFamily="18" charset="0"/>
            </a:endParaRPr>
          </a:p>
          <a:p>
            <a:pPr>
              <a:buNone/>
            </a:pPr>
            <a:r>
              <a:rPr lang="sr-Latn-RS" sz="2800" dirty="0" smtClean="0">
                <a:latin typeface="Times New Roman" pitchFamily="18" charset="0"/>
              </a:rPr>
              <a:t>Neutrophyls</a:t>
            </a:r>
            <a:r>
              <a:rPr lang="sr-Cyrl-CS" sz="2800" dirty="0" smtClean="0">
                <a:latin typeface="Times New Roman" pitchFamily="18" charset="0"/>
              </a:rPr>
              <a:t> </a:t>
            </a:r>
            <a:r>
              <a:rPr lang="sr-Cyrl-CS" sz="2800" dirty="0">
                <a:latin typeface="Times New Roman" pitchFamily="18" charset="0"/>
              </a:rPr>
              <a:t>&gt; </a:t>
            </a:r>
            <a:r>
              <a:rPr lang="sr-Cyrl-CS" sz="2800" dirty="0" smtClean="0">
                <a:latin typeface="Times New Roman" pitchFamily="18" charset="0"/>
              </a:rPr>
              <a:t>1500</a:t>
            </a:r>
            <a:r>
              <a:rPr lang="sr-Latn-RS" sz="2800" dirty="0">
                <a:latin typeface="Times New Roman" pitchFamily="18" charset="0"/>
              </a:rPr>
              <a:t> x10</a:t>
            </a:r>
            <a:r>
              <a:rPr lang="sr-Latn-RS" sz="2800" baseline="30000" dirty="0">
                <a:latin typeface="Times New Roman" pitchFamily="18" charset="0"/>
              </a:rPr>
              <a:t>9</a:t>
            </a:r>
            <a:endParaRPr lang="sr-Cyrl-CS" sz="2800" dirty="0">
              <a:latin typeface="Times New Roman" pitchFamily="18" charset="0"/>
            </a:endParaRPr>
          </a:p>
          <a:p>
            <a:pPr>
              <a:buNone/>
            </a:pPr>
            <a:r>
              <a:rPr lang="sr-Latn-RS" sz="2800" dirty="0" smtClean="0">
                <a:latin typeface="Times New Roman" pitchFamily="18" charset="0"/>
              </a:rPr>
              <a:t>Plateletes</a:t>
            </a:r>
            <a:r>
              <a:rPr lang="sr-Cyrl-CS" sz="2800" dirty="0" smtClean="0">
                <a:latin typeface="Times New Roman" pitchFamily="18" charset="0"/>
              </a:rPr>
              <a:t> </a:t>
            </a:r>
            <a:r>
              <a:rPr lang="sr-Cyrl-CS" sz="2800" dirty="0">
                <a:latin typeface="Times New Roman" pitchFamily="18" charset="0"/>
              </a:rPr>
              <a:t>&gt; </a:t>
            </a:r>
            <a:r>
              <a:rPr lang="sr-Cyrl-CS" sz="2800" dirty="0" smtClean="0">
                <a:latin typeface="Times New Roman" pitchFamily="18" charset="0"/>
              </a:rPr>
              <a:t>100 </a:t>
            </a:r>
            <a:r>
              <a:rPr lang="sr-Cyrl-CS" sz="2800" dirty="0">
                <a:latin typeface="Times New Roman" pitchFamily="18" charset="0"/>
              </a:rPr>
              <a:t>(</a:t>
            </a:r>
            <a:r>
              <a:rPr lang="sr-Cyrl-CS" sz="2800" dirty="0" smtClean="0">
                <a:latin typeface="Times New Roman" pitchFamily="18" charset="0"/>
              </a:rPr>
              <a:t>90)</a:t>
            </a:r>
            <a:r>
              <a:rPr lang="sr-Latn-RS" sz="2800" dirty="0">
                <a:latin typeface="Times New Roman" pitchFamily="18" charset="0"/>
              </a:rPr>
              <a:t> x10</a:t>
            </a:r>
            <a:r>
              <a:rPr lang="sr-Latn-RS" sz="2800" baseline="30000" dirty="0">
                <a:latin typeface="Times New Roman" pitchFamily="18" charset="0"/>
              </a:rPr>
              <a:t>9</a:t>
            </a:r>
            <a:endParaRPr lang="sr-Cyrl-CS" sz="2800" dirty="0">
              <a:latin typeface="Times New Roman" pitchFamily="18" charset="0"/>
            </a:endParaRPr>
          </a:p>
          <a:p>
            <a:pPr>
              <a:buNone/>
            </a:pPr>
            <a:r>
              <a:rPr lang="sr-Latn-RS" sz="2800" dirty="0" smtClean="0">
                <a:latin typeface="Times New Roman" pitchFamily="18" charset="0"/>
              </a:rPr>
              <a:t>Hemoglobin</a:t>
            </a:r>
            <a:r>
              <a:rPr lang="sr-Cyrl-CS" sz="2800" dirty="0" smtClean="0">
                <a:latin typeface="Times New Roman" pitchFamily="18" charset="0"/>
              </a:rPr>
              <a:t> </a:t>
            </a:r>
            <a:r>
              <a:rPr lang="sr-Cyrl-CS" sz="2800" dirty="0">
                <a:latin typeface="Times New Roman" pitchFamily="18" charset="0"/>
              </a:rPr>
              <a:t>&gt; 100 (90</a:t>
            </a:r>
            <a:r>
              <a:rPr lang="sr-Cyrl-CS" sz="2800" dirty="0" smtClean="0">
                <a:latin typeface="Times New Roman" pitchFamily="18" charset="0"/>
              </a:rPr>
              <a:t>)</a:t>
            </a:r>
            <a:r>
              <a:rPr lang="sr-Latn-RS" sz="2800" dirty="0">
                <a:latin typeface="Times New Roman" pitchFamily="18" charset="0"/>
              </a:rPr>
              <a:t> </a:t>
            </a:r>
            <a:r>
              <a:rPr lang="sr-Latn-RS" sz="2800" dirty="0" smtClean="0">
                <a:latin typeface="Times New Roman" pitchFamily="18" charset="0"/>
              </a:rPr>
              <a:t>g/L</a:t>
            </a:r>
            <a:endParaRPr lang="sr-Cyrl-CS" sz="2800" dirty="0">
              <a:latin typeface="Times New Roman" pitchFamily="18" charset="0"/>
            </a:endParaRPr>
          </a:p>
        </p:txBody>
      </p:sp>
      <p:sp>
        <p:nvSpPr>
          <p:cNvPr id="4" name="Rectangle 2"/>
          <p:cNvSpPr txBox="1">
            <a:spLocks noRot="1" noChangeArrowheads="1"/>
          </p:cNvSpPr>
          <p:nvPr/>
        </p:nvSpPr>
        <p:spPr>
          <a:xfrm>
            <a:off x="609600" y="42703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sr-Latn-RS" sz="3600" smtClean="0">
                <a:latin typeface="Times New Roman" pitchFamily="18" charset="0"/>
              </a:rPr>
              <a:t>Antineoplastic drugs</a:t>
            </a:r>
            <a:endParaRPr lang="sr-Cyrl-CS" sz="3600" dirty="0">
              <a:latin typeface="Times New Roman" pitchFamily="18" charset="0"/>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2"/>
          <p:cNvSpPr>
            <a:spLocks noGrp="1" noRot="1" noChangeArrowheads="1"/>
          </p:cNvSpPr>
          <p:nvPr>
            <p:ph type="title"/>
          </p:nvPr>
        </p:nvSpPr>
        <p:spPr/>
        <p:txBody>
          <a:bodyPr/>
          <a:lstStyle/>
          <a:p>
            <a:pPr eaLnBrk="1" hangingPunct="1"/>
            <a:r>
              <a:rPr lang="sr-Latn-RS" sz="2800" b="1" dirty="0" smtClean="0">
                <a:latin typeface="Times New Roman" pitchFamily="18" charset="0"/>
              </a:rPr>
              <a:t>Chemotherapy regime</a:t>
            </a:r>
            <a:endParaRPr lang="sr-Cyrl-CS" sz="2800" b="1" dirty="0">
              <a:latin typeface="Times New Roman" pitchFamily="18" charset="0"/>
            </a:endParaRPr>
          </a:p>
        </p:txBody>
      </p:sp>
      <p:sp>
        <p:nvSpPr>
          <p:cNvPr id="131075" name="Rectangle 3"/>
          <p:cNvSpPr>
            <a:spLocks noGrp="1" noChangeArrowheads="1"/>
          </p:cNvSpPr>
          <p:nvPr>
            <p:ph type="body" idx="1"/>
          </p:nvPr>
        </p:nvSpPr>
        <p:spPr/>
        <p:txBody>
          <a:bodyPr>
            <a:normAutofit/>
          </a:bodyPr>
          <a:lstStyle/>
          <a:p>
            <a:pPr>
              <a:lnSpc>
                <a:spcPct val="90000"/>
              </a:lnSpc>
              <a:buNone/>
            </a:pPr>
            <a:r>
              <a:rPr lang="en-US" sz="2000" dirty="0">
                <a:latin typeface="Times New Roman" pitchFamily="18" charset="0"/>
              </a:rPr>
              <a:t>DRUG COMBINATIONS </a:t>
            </a:r>
            <a:r>
              <a:rPr lang="en-US" sz="2000" dirty="0" smtClean="0">
                <a:latin typeface="Times New Roman" pitchFamily="18" charset="0"/>
              </a:rPr>
              <a:t>– PRINCIPLES</a:t>
            </a:r>
            <a:endParaRPr lang="sr-Latn-RS" sz="2000" dirty="0" smtClean="0">
              <a:latin typeface="Times New Roman" pitchFamily="18" charset="0"/>
            </a:endParaRPr>
          </a:p>
          <a:p>
            <a:pPr>
              <a:lnSpc>
                <a:spcPct val="90000"/>
              </a:lnSpc>
            </a:pPr>
            <a:endParaRPr lang="sr-Latn-RS" sz="2000" dirty="0" smtClean="0">
              <a:latin typeface="Times New Roman" pitchFamily="18" charset="0"/>
            </a:endParaRPr>
          </a:p>
          <a:p>
            <a:pPr>
              <a:lnSpc>
                <a:spcPct val="90000"/>
              </a:lnSpc>
            </a:pPr>
            <a:r>
              <a:rPr lang="en-US" sz="2000" dirty="0" smtClean="0">
                <a:latin typeface="Times New Roman" pitchFamily="18" charset="0"/>
              </a:rPr>
              <a:t>EACH </a:t>
            </a:r>
            <a:r>
              <a:rPr lang="en-US" sz="2000" dirty="0">
                <a:latin typeface="Times New Roman" pitchFamily="18" charset="0"/>
              </a:rPr>
              <a:t>INDIVIDUAL DRUG IN COMBINATION SHOULD HAVE ANTI-TUMOR </a:t>
            </a:r>
            <a:r>
              <a:rPr lang="en-US" sz="2000" dirty="0" smtClean="0">
                <a:latin typeface="Times New Roman" pitchFamily="18" charset="0"/>
              </a:rPr>
              <a:t>ACTIVITY</a:t>
            </a:r>
            <a:endParaRPr lang="sr-Latn-RS" sz="2000" dirty="0" smtClean="0">
              <a:latin typeface="Times New Roman" pitchFamily="18" charset="0"/>
            </a:endParaRPr>
          </a:p>
          <a:p>
            <a:pPr>
              <a:lnSpc>
                <a:spcPct val="90000"/>
              </a:lnSpc>
            </a:pPr>
            <a:r>
              <a:rPr lang="en-US" sz="2000" dirty="0" smtClean="0">
                <a:latin typeface="Times New Roman" pitchFamily="18" charset="0"/>
              </a:rPr>
              <a:t>DRUGS </a:t>
            </a:r>
            <a:r>
              <a:rPr lang="en-US" sz="2000" dirty="0">
                <a:latin typeface="Times New Roman" pitchFamily="18" charset="0"/>
              </a:rPr>
              <a:t>IN COMBINATION SHOULD HAVE DIFFERENT MECHANISM OF </a:t>
            </a:r>
            <a:r>
              <a:rPr lang="en-US" sz="2000" dirty="0" smtClean="0">
                <a:latin typeface="Times New Roman" pitchFamily="18" charset="0"/>
              </a:rPr>
              <a:t>ACTION</a:t>
            </a:r>
            <a:endParaRPr lang="sr-Latn-RS" sz="2000" dirty="0" smtClean="0">
              <a:latin typeface="Times New Roman" pitchFamily="18" charset="0"/>
            </a:endParaRPr>
          </a:p>
          <a:p>
            <a:pPr>
              <a:lnSpc>
                <a:spcPct val="90000"/>
              </a:lnSpc>
            </a:pPr>
            <a:r>
              <a:rPr lang="en-US" sz="2000" dirty="0" smtClean="0">
                <a:latin typeface="Times New Roman" pitchFamily="18" charset="0"/>
              </a:rPr>
              <a:t>THEY </a:t>
            </a:r>
            <a:r>
              <a:rPr lang="en-US" sz="2000" dirty="0">
                <a:latin typeface="Times New Roman" pitchFamily="18" charset="0"/>
              </a:rPr>
              <a:t>SHOULD HAVE DIFFERENT TOXICITY </a:t>
            </a:r>
            <a:r>
              <a:rPr lang="en-US" sz="2000" dirty="0" smtClean="0">
                <a:latin typeface="Times New Roman" pitchFamily="18" charset="0"/>
              </a:rPr>
              <a:t>PROFILES</a:t>
            </a:r>
            <a:endParaRPr lang="sr-Latn-RS" sz="2000" dirty="0" smtClean="0">
              <a:latin typeface="Times New Roman" pitchFamily="18" charset="0"/>
            </a:endParaRPr>
          </a:p>
          <a:p>
            <a:pPr>
              <a:lnSpc>
                <a:spcPct val="90000"/>
              </a:lnSpc>
            </a:pPr>
            <a:r>
              <a:rPr lang="en-US" sz="2000" dirty="0" smtClean="0">
                <a:latin typeface="Times New Roman" pitchFamily="18" charset="0"/>
              </a:rPr>
              <a:t>THE </a:t>
            </a:r>
            <a:r>
              <a:rPr lang="en-US" sz="2000" dirty="0">
                <a:latin typeface="Times New Roman" pitchFamily="18" charset="0"/>
              </a:rPr>
              <a:t>MECHANISM OF RESISTANCE DEVELOPMENT SHOULD BE </a:t>
            </a:r>
            <a:r>
              <a:rPr lang="en-US" sz="2000" dirty="0" smtClean="0">
                <a:latin typeface="Times New Roman" pitchFamily="18" charset="0"/>
              </a:rPr>
              <a:t>DIFFERENT</a:t>
            </a:r>
            <a:endParaRPr lang="sr-Latn-RS" sz="2000" dirty="0" smtClean="0">
              <a:latin typeface="Times New Roman" pitchFamily="18" charset="0"/>
            </a:endParaRPr>
          </a:p>
          <a:p>
            <a:pPr>
              <a:lnSpc>
                <a:spcPct val="90000"/>
              </a:lnSpc>
            </a:pPr>
            <a:r>
              <a:rPr lang="en-US" sz="2000" dirty="0" smtClean="0">
                <a:latin typeface="Times New Roman" pitchFamily="18" charset="0"/>
              </a:rPr>
              <a:t>SYNERGISM </a:t>
            </a:r>
            <a:r>
              <a:rPr lang="en-US" sz="2000" dirty="0">
                <a:latin typeface="Times New Roman" pitchFamily="18" charset="0"/>
              </a:rPr>
              <a:t>IN ANTI-TUMOR ACTIVITY IS DESIRED</a:t>
            </a:r>
            <a:endParaRPr lang="sr-Cyrl-CS" sz="2000" dirty="0">
              <a:solidFill>
                <a:srgbClr val="FFCC00"/>
              </a:solidFill>
              <a:latin typeface="Times New Roman" pitchFamily="18" charset="0"/>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2"/>
          <p:cNvSpPr>
            <a:spLocks noGrp="1" noRot="1" noChangeArrowheads="1"/>
          </p:cNvSpPr>
          <p:nvPr>
            <p:ph type="title"/>
          </p:nvPr>
        </p:nvSpPr>
        <p:spPr/>
        <p:txBody>
          <a:bodyPr/>
          <a:lstStyle/>
          <a:p>
            <a:r>
              <a:rPr lang="sr-Latn-RS" sz="2800" b="1" dirty="0">
                <a:latin typeface="Times New Roman" pitchFamily="18" charset="0"/>
              </a:rPr>
              <a:t>Chemotherapy regime</a:t>
            </a:r>
            <a:endParaRPr lang="sr-Cyrl-CS" sz="2800" dirty="0">
              <a:latin typeface="Times New Roman" pitchFamily="18" charset="0"/>
            </a:endParaRPr>
          </a:p>
        </p:txBody>
      </p:sp>
      <p:sp>
        <p:nvSpPr>
          <p:cNvPr id="136195" name="Rectangle 3"/>
          <p:cNvSpPr>
            <a:spLocks noGrp="1" noChangeArrowheads="1"/>
          </p:cNvSpPr>
          <p:nvPr>
            <p:ph type="body" idx="1"/>
          </p:nvPr>
        </p:nvSpPr>
        <p:spPr/>
        <p:txBody>
          <a:bodyPr>
            <a:normAutofit/>
          </a:bodyPr>
          <a:lstStyle/>
          <a:p>
            <a:pPr eaLnBrk="1" hangingPunct="1">
              <a:lnSpc>
                <a:spcPct val="80000"/>
              </a:lnSpc>
            </a:pPr>
            <a:r>
              <a:rPr lang="sr-Latn-RS" sz="2400" dirty="0" smtClean="0">
                <a:latin typeface="Times New Roman" panose="02020603050405020304" pitchFamily="18" charset="0"/>
                <a:cs typeface="Times New Roman" panose="02020603050405020304" pitchFamily="18" charset="0"/>
              </a:rPr>
              <a:t>AC+T or TAC</a:t>
            </a:r>
          </a:p>
          <a:p>
            <a:pPr eaLnBrk="1" hangingPunct="1">
              <a:lnSpc>
                <a:spcPct val="80000"/>
              </a:lnSpc>
            </a:pPr>
            <a:r>
              <a:rPr lang="sr-Cyrl-CS" sz="2400" dirty="0" smtClean="0">
                <a:latin typeface="Times New Roman" panose="02020603050405020304" pitchFamily="18" charset="0"/>
                <a:cs typeface="Times New Roman" panose="02020603050405020304" pitchFamily="18" charset="0"/>
              </a:rPr>
              <a:t>А</a:t>
            </a:r>
            <a:r>
              <a:rPr lang="sr-Latn-RS" sz="2400" dirty="0" smtClean="0">
                <a:latin typeface="Times New Roman" panose="02020603050405020304" pitchFamily="18" charset="0"/>
                <a:cs typeface="Times New Roman" panose="02020603050405020304" pitchFamily="18" charset="0"/>
              </a:rPr>
              <a:t> for adryamicin, C for cyclophosphamide and T for taxanes </a:t>
            </a:r>
          </a:p>
          <a:p>
            <a:pPr eaLnBrk="1" hangingPunct="1">
              <a:lnSpc>
                <a:spcPct val="80000"/>
              </a:lnSpc>
            </a:pPr>
            <a:r>
              <a:rPr lang="sr-Latn-RS" sz="2400" dirty="0" smtClean="0">
                <a:latin typeface="Times New Roman" panose="02020603050405020304" pitchFamily="18" charset="0"/>
                <a:cs typeface="Times New Roman" panose="02020603050405020304" pitchFamily="18" charset="0"/>
              </a:rPr>
              <a:t>For HER2 positive patients dual HER2 blocade is mandatory (Trastuzumab+Pertuzumab)</a:t>
            </a:r>
          </a:p>
          <a:p>
            <a:pPr eaLnBrk="1" hangingPunct="1">
              <a:lnSpc>
                <a:spcPct val="80000"/>
              </a:lnSpc>
            </a:pPr>
            <a:r>
              <a:rPr lang="sr-Latn-RS" sz="2400" dirty="0" smtClean="0">
                <a:latin typeface="Times New Roman" panose="02020603050405020304" pitchFamily="18" charset="0"/>
                <a:cs typeface="Times New Roman" panose="02020603050405020304" pitchFamily="18" charset="0"/>
              </a:rPr>
              <a:t>Indications: breast cancer</a:t>
            </a:r>
          </a:p>
          <a:p>
            <a:pPr eaLnBrk="1" hangingPunct="1">
              <a:lnSpc>
                <a:spcPct val="80000"/>
              </a:lnSpc>
            </a:pPr>
            <a:endParaRPr lang="sr-Latn-RS" sz="2400" dirty="0" smtClean="0">
              <a:latin typeface="Times New Roman" panose="02020603050405020304" pitchFamily="18" charset="0"/>
              <a:cs typeface="Times New Roman" panose="02020603050405020304" pitchFamily="18" charset="0"/>
            </a:endParaRPr>
          </a:p>
          <a:p>
            <a:pPr eaLnBrk="1" hangingPunct="1">
              <a:lnSpc>
                <a:spcPct val="80000"/>
              </a:lnSpc>
            </a:pPr>
            <a:endParaRPr lang="sr-Latn-RS" sz="2400" dirty="0">
              <a:latin typeface="Times New Roman" panose="02020603050405020304" pitchFamily="18" charset="0"/>
              <a:cs typeface="Times New Roman" panose="02020603050405020304" pitchFamily="18" charset="0"/>
            </a:endParaRPr>
          </a:p>
          <a:p>
            <a:pPr eaLnBrk="1" hangingPunct="1">
              <a:lnSpc>
                <a:spcPct val="80000"/>
              </a:lnSpc>
            </a:pPr>
            <a:r>
              <a:rPr lang="sr-Latn-RS" sz="2400" dirty="0" smtClean="0">
                <a:latin typeface="Times New Roman" panose="02020603050405020304" pitchFamily="18" charset="0"/>
                <a:cs typeface="Times New Roman" panose="02020603050405020304" pitchFamily="18" charset="0"/>
              </a:rPr>
              <a:t>Before each cycle, lab work</a:t>
            </a:r>
          </a:p>
          <a:p>
            <a:pPr eaLnBrk="1" hangingPunct="1">
              <a:lnSpc>
                <a:spcPct val="80000"/>
              </a:lnSpc>
            </a:pPr>
            <a:r>
              <a:rPr lang="sr-Latn-RS" sz="2400" dirty="0" smtClean="0">
                <a:latin typeface="Times New Roman" panose="02020603050405020304" pitchFamily="18" charset="0"/>
                <a:cs typeface="Times New Roman" panose="02020603050405020304" pitchFamily="18" charset="0"/>
              </a:rPr>
              <a:t>cardiac ECHO or MUGA scan - LVEF</a:t>
            </a:r>
          </a:p>
          <a:p>
            <a:pPr eaLnBrk="1" hangingPunct="1">
              <a:lnSpc>
                <a:spcPct val="80000"/>
              </a:lnSpc>
            </a:pPr>
            <a:r>
              <a:rPr lang="sr-Latn-RS" sz="2400" dirty="0" smtClean="0">
                <a:latin typeface="Times New Roman" panose="02020603050405020304" pitchFamily="18" charset="0"/>
                <a:cs typeface="Times New Roman" panose="02020603050405020304" pitchFamily="18" charset="0"/>
              </a:rPr>
              <a:t>Mandatory premedications</a:t>
            </a:r>
            <a:endParaRPr lang="sr-Latn-RS" sz="2400" dirty="0">
              <a:latin typeface="Times New Roman" panose="02020603050405020304" pitchFamily="18" charset="0"/>
              <a:cs typeface="Times New Roman" panose="02020603050405020304" pitchFamily="18" charset="0"/>
            </a:endParaRPr>
          </a:p>
          <a:p>
            <a:pPr marL="0" indent="0" eaLnBrk="1" hangingPunct="1">
              <a:lnSpc>
                <a:spcPct val="80000"/>
              </a:lnSpc>
              <a:buNone/>
            </a:pPr>
            <a:endParaRPr lang="sr-Latn-RS" sz="2400" dirty="0">
              <a:solidFill>
                <a:schemeClr val="hlink"/>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2"/>
          <p:cNvSpPr>
            <a:spLocks noGrp="1" noRot="1" noChangeArrowheads="1"/>
          </p:cNvSpPr>
          <p:nvPr>
            <p:ph type="title"/>
          </p:nvPr>
        </p:nvSpPr>
        <p:spPr/>
        <p:txBody>
          <a:bodyPr/>
          <a:lstStyle/>
          <a:p>
            <a:r>
              <a:rPr lang="sr-Latn-RS" sz="2800" b="1" dirty="0">
                <a:latin typeface="Times New Roman" pitchFamily="18" charset="0"/>
              </a:rPr>
              <a:t>Chemotherapy regime</a:t>
            </a:r>
            <a:endParaRPr lang="sr-Cyrl-CS" sz="2800" dirty="0">
              <a:latin typeface="Times New Roman" pitchFamily="18" charset="0"/>
            </a:endParaRPr>
          </a:p>
        </p:txBody>
      </p:sp>
      <p:sp>
        <p:nvSpPr>
          <p:cNvPr id="58371" name="Rectangle 3"/>
          <p:cNvSpPr>
            <a:spLocks noGrp="1" noChangeArrowheads="1"/>
          </p:cNvSpPr>
          <p:nvPr>
            <p:ph type="body" idx="1"/>
          </p:nvPr>
        </p:nvSpPr>
        <p:spPr/>
        <p:txBody>
          <a:bodyPr rtlCol="0">
            <a:normAutofit/>
          </a:bodyPr>
          <a:lstStyle/>
          <a:p>
            <a:pPr eaLnBrk="1" fontAlgn="auto" hangingPunct="1">
              <a:lnSpc>
                <a:spcPct val="90000"/>
              </a:lnSpc>
              <a:spcAft>
                <a:spcPts val="0"/>
              </a:spcAft>
              <a:buFont typeface="Arial" pitchFamily="34" charset="0"/>
              <a:buChar char="•"/>
              <a:defRPr/>
            </a:pPr>
            <a:r>
              <a:rPr lang="sr-Latn-RS" sz="2800" dirty="0" smtClean="0">
                <a:latin typeface="Times New Roman" panose="02020603050405020304" pitchFamily="18" charset="0"/>
                <a:cs typeface="Times New Roman" panose="02020603050405020304" pitchFamily="18" charset="0"/>
              </a:rPr>
              <a:t>Cisplatin-Fluorouracil</a:t>
            </a:r>
            <a:endParaRPr lang="sr-Cyrl-CS" sz="2800" dirty="0">
              <a:latin typeface="Times New Roman" panose="02020603050405020304" pitchFamily="18" charset="0"/>
              <a:cs typeface="Times New Roman" panose="02020603050405020304" pitchFamily="18" charset="0"/>
            </a:endParaRPr>
          </a:p>
          <a:p>
            <a:pPr eaLnBrk="1" fontAlgn="auto" hangingPunct="1">
              <a:lnSpc>
                <a:spcPct val="90000"/>
              </a:lnSpc>
              <a:spcAft>
                <a:spcPts val="0"/>
              </a:spcAft>
              <a:buFont typeface="Arial" pitchFamily="34" charset="0"/>
              <a:buChar char="•"/>
              <a:defRPr/>
            </a:pPr>
            <a:r>
              <a:rPr lang="sr-Latn-RS" sz="2800" dirty="0" smtClean="0">
                <a:latin typeface="Times New Roman" panose="02020603050405020304" pitchFamily="18" charset="0"/>
                <a:cs typeface="Times New Roman" panose="02020603050405020304" pitchFamily="18" charset="0"/>
              </a:rPr>
              <a:t>Indications: head and neck cancer, esophagus, stomach, etc</a:t>
            </a:r>
          </a:p>
          <a:p>
            <a:pPr eaLnBrk="1" fontAlgn="auto" hangingPunct="1">
              <a:lnSpc>
                <a:spcPct val="90000"/>
              </a:lnSpc>
              <a:spcAft>
                <a:spcPts val="0"/>
              </a:spcAft>
              <a:buFont typeface="Arial" pitchFamily="34" charset="0"/>
              <a:buChar char="•"/>
              <a:defRPr/>
            </a:pPr>
            <a:r>
              <a:rPr lang="sr-Latn-RS" sz="2800" dirty="0" smtClean="0">
                <a:latin typeface="Times New Roman" panose="02020603050405020304" pitchFamily="18" charset="0"/>
                <a:cs typeface="Times New Roman" panose="02020603050405020304" pitchFamily="18" charset="0"/>
              </a:rPr>
              <a:t>Every 28 days, four to six cycles</a:t>
            </a:r>
          </a:p>
          <a:p>
            <a:pPr eaLnBrk="1" fontAlgn="auto" hangingPunct="1">
              <a:lnSpc>
                <a:spcPct val="90000"/>
              </a:lnSpc>
              <a:spcAft>
                <a:spcPts val="0"/>
              </a:spcAft>
              <a:buFont typeface="Arial" pitchFamily="34" charset="0"/>
              <a:buChar char="•"/>
              <a:defRPr/>
            </a:pPr>
            <a:endParaRPr lang="sr-Latn-RS" sz="2800" dirty="0">
              <a:latin typeface="Times New Roman" panose="02020603050405020304" pitchFamily="18" charset="0"/>
              <a:cs typeface="Times New Roman" panose="02020603050405020304" pitchFamily="18" charset="0"/>
            </a:endParaRPr>
          </a:p>
          <a:p>
            <a:pPr eaLnBrk="1" fontAlgn="auto" hangingPunct="1">
              <a:lnSpc>
                <a:spcPct val="90000"/>
              </a:lnSpc>
              <a:spcAft>
                <a:spcPts val="0"/>
              </a:spcAft>
              <a:buFont typeface="Arial" pitchFamily="34" charset="0"/>
              <a:buChar char="•"/>
              <a:defRPr/>
            </a:pPr>
            <a:r>
              <a:rPr lang="sr-Latn-RS" sz="2800" dirty="0" smtClean="0">
                <a:latin typeface="Times New Roman" panose="02020603050405020304" pitchFamily="18" charset="0"/>
                <a:cs typeface="Times New Roman" panose="02020603050405020304" pitchFamily="18" charset="0"/>
              </a:rPr>
              <a:t>Each cycle requires:</a:t>
            </a:r>
          </a:p>
          <a:p>
            <a:pPr eaLnBrk="1" fontAlgn="auto" hangingPunct="1">
              <a:lnSpc>
                <a:spcPct val="90000"/>
              </a:lnSpc>
              <a:spcAft>
                <a:spcPts val="0"/>
              </a:spcAft>
              <a:buFont typeface="Arial" pitchFamily="34" charset="0"/>
              <a:buChar char="•"/>
              <a:defRPr/>
            </a:pPr>
            <a:r>
              <a:rPr lang="sr-Latn-RS" sz="2800" dirty="0" smtClean="0">
                <a:latin typeface="Times New Roman" panose="02020603050405020304" pitchFamily="18" charset="0"/>
                <a:cs typeface="Times New Roman" panose="02020603050405020304" pitchFamily="18" charset="0"/>
              </a:rPr>
              <a:t>Lab work</a:t>
            </a:r>
          </a:p>
          <a:p>
            <a:pPr eaLnBrk="1" fontAlgn="auto" hangingPunct="1">
              <a:lnSpc>
                <a:spcPct val="90000"/>
              </a:lnSpc>
              <a:spcAft>
                <a:spcPts val="0"/>
              </a:spcAft>
              <a:buFont typeface="Arial" pitchFamily="34" charset="0"/>
              <a:buChar char="•"/>
              <a:defRPr/>
            </a:pPr>
            <a:r>
              <a:rPr lang="sr-Latn-RS" sz="2800" dirty="0" smtClean="0">
                <a:latin typeface="Times New Roman" panose="02020603050405020304" pitchFamily="18" charset="0"/>
                <a:cs typeface="Times New Roman" panose="02020603050405020304" pitchFamily="18" charset="0"/>
              </a:rPr>
              <a:t>Premedications</a:t>
            </a:r>
          </a:p>
          <a:p>
            <a:pPr eaLnBrk="1" fontAlgn="auto" hangingPunct="1">
              <a:lnSpc>
                <a:spcPct val="90000"/>
              </a:lnSpc>
              <a:spcAft>
                <a:spcPts val="0"/>
              </a:spcAft>
              <a:buFont typeface="Arial" pitchFamily="34" charset="0"/>
              <a:buChar char="•"/>
              <a:defRPr/>
            </a:pPr>
            <a:r>
              <a:rPr lang="sr-Latn-RS" sz="2800" dirty="0" smtClean="0">
                <a:latin typeface="Times New Roman" panose="02020603050405020304" pitchFamily="18" charset="0"/>
                <a:cs typeface="Times New Roman" panose="02020603050405020304" pitchFamily="18" charset="0"/>
              </a:rPr>
              <a:t>Hydration</a:t>
            </a:r>
            <a:endParaRPr lang="sr-Cyrl-CS" sz="2800"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2"/>
          <p:cNvSpPr>
            <a:spLocks noGrp="1" noRot="1" noChangeArrowheads="1"/>
          </p:cNvSpPr>
          <p:nvPr>
            <p:ph type="title"/>
          </p:nvPr>
        </p:nvSpPr>
        <p:spPr/>
        <p:txBody>
          <a:bodyPr/>
          <a:lstStyle/>
          <a:p>
            <a:r>
              <a:rPr lang="sr-Latn-RS" sz="2800" b="1" dirty="0">
                <a:latin typeface="Times New Roman" pitchFamily="18" charset="0"/>
              </a:rPr>
              <a:t>Chemotherapy regime</a:t>
            </a:r>
            <a:endParaRPr lang="sr-Cyrl-CS" sz="2800" dirty="0">
              <a:latin typeface="Times New Roman" pitchFamily="18" charset="0"/>
            </a:endParaRPr>
          </a:p>
        </p:txBody>
      </p:sp>
      <p:sp>
        <p:nvSpPr>
          <p:cNvPr id="144387" name="Rectangle 3"/>
          <p:cNvSpPr>
            <a:spLocks noGrp="1" noChangeArrowheads="1"/>
          </p:cNvSpPr>
          <p:nvPr>
            <p:ph type="body" idx="1"/>
          </p:nvPr>
        </p:nvSpPr>
        <p:spPr/>
        <p:txBody>
          <a:bodyPr/>
          <a:lstStyle/>
          <a:p>
            <a:pPr eaLnBrk="1" hangingPunct="1">
              <a:lnSpc>
                <a:spcPct val="90000"/>
              </a:lnSpc>
            </a:pPr>
            <a:r>
              <a:rPr lang="sr-Latn-RS" sz="2400" b="1" dirty="0" smtClean="0">
                <a:latin typeface="Times New Roman" panose="02020603050405020304" pitchFamily="18" charset="0"/>
                <a:cs typeface="Times New Roman" panose="02020603050405020304" pitchFamily="18" charset="0"/>
              </a:rPr>
              <a:t>FOLFOX</a:t>
            </a:r>
            <a:r>
              <a:rPr lang="sr-Latn-RS" sz="2400" dirty="0" smtClean="0">
                <a:latin typeface="Times New Roman" panose="02020603050405020304" pitchFamily="18" charset="0"/>
                <a:cs typeface="Times New Roman" panose="02020603050405020304" pitchFamily="18" charset="0"/>
              </a:rPr>
              <a:t> regime</a:t>
            </a:r>
          </a:p>
          <a:p>
            <a:pPr eaLnBrk="1" hangingPunct="1">
              <a:lnSpc>
                <a:spcPct val="90000"/>
              </a:lnSpc>
            </a:pPr>
            <a:r>
              <a:rPr lang="sr-Latn-RS" sz="2400" dirty="0" smtClean="0">
                <a:latin typeface="Times New Roman" panose="02020603050405020304" pitchFamily="18" charset="0"/>
                <a:cs typeface="Times New Roman" panose="02020603050405020304" pitchFamily="18" charset="0"/>
              </a:rPr>
              <a:t>FOL</a:t>
            </a:r>
            <a:r>
              <a:rPr lang="sr-Cyrl-CS" sz="2400" dirty="0" smtClean="0">
                <a:latin typeface="Times New Roman" panose="02020603050405020304" pitchFamily="18" charset="0"/>
                <a:cs typeface="Times New Roman" panose="02020603050405020304" pitchFamily="18" charset="0"/>
              </a:rPr>
              <a:t>(</a:t>
            </a:r>
            <a:r>
              <a:rPr lang="sr-Latn-RS" sz="2400" dirty="0" smtClean="0">
                <a:latin typeface="Times New Roman" panose="02020603050405020304" pitchFamily="18" charset="0"/>
                <a:cs typeface="Times New Roman" panose="02020603050405020304" pitchFamily="18" charset="0"/>
              </a:rPr>
              <a:t>folinic acid/leucovorin</a:t>
            </a:r>
            <a:r>
              <a:rPr lang="sr-Cyrl-CS" sz="2400" dirty="0" smtClean="0">
                <a:latin typeface="Times New Roman" panose="02020603050405020304" pitchFamily="18" charset="0"/>
                <a:cs typeface="Times New Roman" panose="02020603050405020304" pitchFamily="18" charset="0"/>
              </a:rPr>
              <a:t>)</a:t>
            </a:r>
            <a:r>
              <a:rPr lang="sr-Latn-RS" sz="2400" dirty="0" smtClean="0">
                <a:latin typeface="Times New Roman" panose="02020603050405020304" pitchFamily="18" charset="0"/>
                <a:cs typeface="Times New Roman" panose="02020603050405020304" pitchFamily="18" charset="0"/>
              </a:rPr>
              <a:t>F</a:t>
            </a:r>
            <a:r>
              <a:rPr lang="sr-Cyrl-CS" sz="2400" dirty="0" smtClean="0">
                <a:latin typeface="Times New Roman" panose="02020603050405020304" pitchFamily="18" charset="0"/>
                <a:cs typeface="Times New Roman" panose="02020603050405020304" pitchFamily="18" charset="0"/>
              </a:rPr>
              <a:t>(</a:t>
            </a:r>
            <a:r>
              <a:rPr lang="sr-Latn-RS" sz="2400" dirty="0" smtClean="0">
                <a:latin typeface="Times New Roman" panose="02020603050405020304" pitchFamily="18" charset="0"/>
                <a:cs typeface="Times New Roman" panose="02020603050405020304" pitchFamily="18" charset="0"/>
              </a:rPr>
              <a:t>fluorouracil</a:t>
            </a:r>
            <a:r>
              <a:rPr lang="sr-Cyrl-CS" sz="2400" dirty="0" smtClean="0">
                <a:latin typeface="Times New Roman" panose="02020603050405020304" pitchFamily="18" charset="0"/>
                <a:cs typeface="Times New Roman" panose="02020603050405020304" pitchFamily="18" charset="0"/>
              </a:rPr>
              <a:t>)</a:t>
            </a:r>
            <a:r>
              <a:rPr lang="sr-Latn-RS" sz="2400" dirty="0" smtClean="0">
                <a:latin typeface="Times New Roman" panose="02020603050405020304" pitchFamily="18" charset="0"/>
                <a:cs typeface="Times New Roman" panose="02020603050405020304" pitchFamily="18" charset="0"/>
              </a:rPr>
              <a:t>OX</a:t>
            </a:r>
            <a:r>
              <a:rPr lang="sr-Cyrl-CS" sz="2400" dirty="0" smtClean="0">
                <a:latin typeface="Times New Roman" panose="02020603050405020304" pitchFamily="18" charset="0"/>
                <a:cs typeface="Times New Roman" panose="02020603050405020304" pitchFamily="18" charset="0"/>
              </a:rPr>
              <a:t>(</a:t>
            </a:r>
            <a:r>
              <a:rPr lang="sr-Latn-RS" sz="2400" dirty="0" smtClean="0">
                <a:latin typeface="Times New Roman" panose="02020603050405020304" pitchFamily="18" charset="0"/>
                <a:cs typeface="Times New Roman" panose="02020603050405020304" pitchFamily="18" charset="0"/>
              </a:rPr>
              <a:t>oxaliplatin</a:t>
            </a:r>
            <a:r>
              <a:rPr lang="sr-Cyrl-CS" sz="2400" dirty="0" smtClean="0">
                <a:latin typeface="Times New Roman" panose="02020603050405020304" pitchFamily="18" charset="0"/>
                <a:cs typeface="Times New Roman" panose="02020603050405020304" pitchFamily="18" charset="0"/>
              </a:rPr>
              <a:t>)</a:t>
            </a:r>
            <a:endParaRPr lang="sr-Cyrl-CS" sz="2400" dirty="0">
              <a:latin typeface="Times New Roman" panose="02020603050405020304" pitchFamily="18" charset="0"/>
              <a:cs typeface="Times New Roman" panose="02020603050405020304" pitchFamily="18" charset="0"/>
            </a:endParaRPr>
          </a:p>
          <a:p>
            <a:pPr eaLnBrk="1" hangingPunct="1">
              <a:lnSpc>
                <a:spcPct val="90000"/>
              </a:lnSpc>
            </a:pPr>
            <a:r>
              <a:rPr lang="sr-Latn-RS" sz="2400" dirty="0" smtClean="0">
                <a:latin typeface="Times New Roman" panose="02020603050405020304" pitchFamily="18" charset="0"/>
                <a:cs typeface="Times New Roman" panose="02020603050405020304" pitchFamily="18" charset="0"/>
              </a:rPr>
              <a:t>Indications: colon cancer</a:t>
            </a:r>
          </a:p>
          <a:p>
            <a:pPr eaLnBrk="1" hangingPunct="1">
              <a:lnSpc>
                <a:spcPct val="90000"/>
              </a:lnSpc>
              <a:buFont typeface="Wingdings" pitchFamily="2" charset="2"/>
              <a:buNone/>
            </a:pPr>
            <a:endParaRPr lang="sr-Latn-RS" sz="2400" dirty="0">
              <a:latin typeface="Times New Roman" panose="02020603050405020304" pitchFamily="18" charset="0"/>
              <a:cs typeface="Times New Roman" panose="02020603050405020304" pitchFamily="18" charset="0"/>
            </a:endParaRPr>
          </a:p>
          <a:p>
            <a:pPr>
              <a:lnSpc>
                <a:spcPct val="90000"/>
              </a:lnSpc>
              <a:defRPr/>
            </a:pPr>
            <a:r>
              <a:rPr lang="sr-Latn-RS" sz="2400" dirty="0">
                <a:latin typeface="Times New Roman" panose="02020603050405020304" pitchFamily="18" charset="0"/>
                <a:cs typeface="Times New Roman" panose="02020603050405020304" pitchFamily="18" charset="0"/>
              </a:rPr>
              <a:t>Each cycle requires:</a:t>
            </a:r>
          </a:p>
          <a:p>
            <a:pPr>
              <a:lnSpc>
                <a:spcPct val="90000"/>
              </a:lnSpc>
              <a:defRPr/>
            </a:pPr>
            <a:r>
              <a:rPr lang="sr-Latn-RS" sz="2400" dirty="0">
                <a:latin typeface="Times New Roman" panose="02020603050405020304" pitchFamily="18" charset="0"/>
                <a:cs typeface="Times New Roman" panose="02020603050405020304" pitchFamily="18" charset="0"/>
              </a:rPr>
              <a:t>Lab work</a:t>
            </a:r>
          </a:p>
          <a:p>
            <a:pPr>
              <a:lnSpc>
                <a:spcPct val="90000"/>
              </a:lnSpc>
              <a:defRPr/>
            </a:pPr>
            <a:r>
              <a:rPr lang="sr-Latn-RS" sz="2400" dirty="0">
                <a:latin typeface="Times New Roman" panose="02020603050405020304" pitchFamily="18" charset="0"/>
                <a:cs typeface="Times New Roman" panose="02020603050405020304" pitchFamily="18" charset="0"/>
              </a:rPr>
              <a:t>Premedications</a:t>
            </a:r>
          </a:p>
          <a:p>
            <a:pPr>
              <a:lnSpc>
                <a:spcPct val="90000"/>
              </a:lnSpc>
              <a:defRPr/>
            </a:pPr>
            <a:r>
              <a:rPr lang="sr-Latn-RS" sz="2400" dirty="0">
                <a:latin typeface="Times New Roman" panose="02020603050405020304" pitchFamily="18" charset="0"/>
                <a:cs typeface="Times New Roman" panose="02020603050405020304" pitchFamily="18" charset="0"/>
              </a:rPr>
              <a:t>Hydration</a:t>
            </a:r>
            <a:endParaRPr lang="sr-Cyrl-CS" sz="2400" dirty="0">
              <a:latin typeface="Times New Roman" panose="02020603050405020304" pitchFamily="18" charset="0"/>
              <a:cs typeface="Times New Roman" panose="02020603050405020304" pitchFamily="18" charset="0"/>
            </a:endParaRPr>
          </a:p>
          <a:p>
            <a:pPr eaLnBrk="1" hangingPunct="1">
              <a:lnSpc>
                <a:spcPct val="90000"/>
              </a:lnSpc>
            </a:pPr>
            <a:endParaRPr lang="sr-Cyrl-CS" sz="2400" dirty="0">
              <a:solidFill>
                <a:schemeClr val="hlink"/>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a:xfrm>
            <a:off x="457200" y="274638"/>
            <a:ext cx="8229600" cy="944562"/>
          </a:xfrm>
        </p:spPr>
        <p:txBody>
          <a:bodyPr/>
          <a:lstStyle/>
          <a:p>
            <a:pPr eaLnBrk="1" hangingPunct="1"/>
            <a:r>
              <a:rPr lang="sr-Latn-RS" dirty="0" smtClean="0">
                <a:latin typeface="Times New Roman" pitchFamily="18" charset="0"/>
              </a:rPr>
              <a:t>Antineoplastic drugs</a:t>
            </a:r>
            <a:endParaRPr lang="sr-Cyrl-CS" dirty="0">
              <a:latin typeface="Times New Roman" pitchFamily="18" charset="0"/>
            </a:endParaRPr>
          </a:p>
        </p:txBody>
      </p:sp>
      <p:sp>
        <p:nvSpPr>
          <p:cNvPr id="80899" name="Rectangle 3"/>
          <p:cNvSpPr>
            <a:spLocks noGrp="1" noChangeArrowheads="1"/>
          </p:cNvSpPr>
          <p:nvPr>
            <p:ph type="body" idx="1"/>
          </p:nvPr>
        </p:nvSpPr>
        <p:spPr/>
        <p:txBody>
          <a:bodyPr/>
          <a:lstStyle/>
          <a:p>
            <a:pPr>
              <a:buNone/>
            </a:pPr>
            <a:r>
              <a:rPr lang="en-US" sz="2800" dirty="0" smtClean="0">
                <a:latin typeface="Times New Roman" pitchFamily="18" charset="0"/>
              </a:rPr>
              <a:t>CYTOSTATICS</a:t>
            </a:r>
            <a:endParaRPr lang="sr-Latn-RS" sz="2800" dirty="0" smtClean="0">
              <a:latin typeface="Times New Roman" pitchFamily="18" charset="0"/>
            </a:endParaRPr>
          </a:p>
          <a:p>
            <a:pPr>
              <a:buNone/>
            </a:pPr>
            <a:r>
              <a:rPr lang="en-US" sz="2800" dirty="0" smtClean="0">
                <a:latin typeface="Times New Roman" pitchFamily="18" charset="0"/>
              </a:rPr>
              <a:t>HORMONES</a:t>
            </a:r>
            <a:endParaRPr lang="sr-Latn-RS" sz="2800" dirty="0" smtClean="0">
              <a:latin typeface="Times New Roman" pitchFamily="18" charset="0"/>
            </a:endParaRPr>
          </a:p>
          <a:p>
            <a:pPr>
              <a:buNone/>
            </a:pPr>
            <a:r>
              <a:rPr lang="en-US" sz="2800" dirty="0" smtClean="0">
                <a:latin typeface="Times New Roman" pitchFamily="18" charset="0"/>
              </a:rPr>
              <a:t>TARGET THERAPY</a:t>
            </a:r>
            <a:endParaRPr lang="sr-Latn-RS" sz="2800" dirty="0" smtClean="0">
              <a:latin typeface="Times New Roman" pitchFamily="18" charset="0"/>
            </a:endParaRPr>
          </a:p>
          <a:p>
            <a:pPr>
              <a:buNone/>
            </a:pPr>
            <a:r>
              <a:rPr lang="sr-Latn-RS" sz="2800" dirty="0" smtClean="0">
                <a:latin typeface="Times New Roman" pitchFamily="18" charset="0"/>
              </a:rPr>
              <a:t>IMMUNOTHERAPY</a:t>
            </a:r>
          </a:p>
          <a:p>
            <a:pPr>
              <a:buNone/>
            </a:pPr>
            <a:r>
              <a:rPr lang="en-US" sz="2800" dirty="0" smtClean="0">
                <a:latin typeface="Times New Roman" pitchFamily="18" charset="0"/>
              </a:rPr>
              <a:t>OTHER </a:t>
            </a:r>
            <a:r>
              <a:rPr lang="en-US" sz="2800" dirty="0">
                <a:latin typeface="Times New Roman" pitchFamily="18" charset="0"/>
              </a:rPr>
              <a:t>MEDICINES</a:t>
            </a:r>
            <a:endParaRPr lang="sr-Cyrl-CS" sz="2800" dirty="0">
              <a:latin typeface="Times New Roman"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p:txBody>
          <a:bodyPr/>
          <a:lstStyle/>
          <a:p>
            <a:pPr eaLnBrk="1" hangingPunct="1"/>
            <a:r>
              <a:rPr lang="sr-Latn-RS" dirty="0" smtClean="0">
                <a:latin typeface="Times New Roman" pitchFamily="18" charset="0"/>
              </a:rPr>
              <a:t>Antineoplastic drugs</a:t>
            </a:r>
            <a:endParaRPr lang="sr-Cyrl-CS" dirty="0">
              <a:latin typeface="Times New Roman" pitchFamily="18" charset="0"/>
            </a:endParaRPr>
          </a:p>
        </p:txBody>
      </p:sp>
      <p:sp>
        <p:nvSpPr>
          <p:cNvPr id="81923" name="Rectangle 3"/>
          <p:cNvSpPr>
            <a:spLocks noGrp="1" noChangeArrowheads="1"/>
          </p:cNvSpPr>
          <p:nvPr>
            <p:ph type="body" idx="1"/>
          </p:nvPr>
        </p:nvSpPr>
        <p:spPr/>
        <p:txBody>
          <a:bodyPr>
            <a:normAutofit/>
          </a:bodyPr>
          <a:lstStyle/>
          <a:p>
            <a:r>
              <a:rPr lang="en-US" sz="2400" dirty="0" smtClean="0">
                <a:latin typeface="Times New Roman" pitchFamily="18" charset="0"/>
              </a:rPr>
              <a:t>A </a:t>
            </a:r>
            <a:r>
              <a:rPr lang="en-US" sz="2400" dirty="0">
                <a:latin typeface="Times New Roman" pitchFamily="18" charset="0"/>
              </a:rPr>
              <a:t>SYSTEMIC TYPE OF </a:t>
            </a:r>
            <a:r>
              <a:rPr lang="en-US" sz="2400" dirty="0" smtClean="0">
                <a:latin typeface="Times New Roman" pitchFamily="18" charset="0"/>
              </a:rPr>
              <a:t>THERAPY</a:t>
            </a:r>
            <a:endParaRPr lang="sr-Latn-RS" sz="2400" dirty="0" smtClean="0">
              <a:latin typeface="Times New Roman" pitchFamily="18" charset="0"/>
            </a:endParaRPr>
          </a:p>
          <a:p>
            <a:r>
              <a:rPr lang="en-US" sz="2400" dirty="0" smtClean="0">
                <a:latin typeface="Times New Roman" pitchFamily="18" charset="0"/>
              </a:rPr>
              <a:t>USED </a:t>
            </a:r>
            <a:r>
              <a:rPr lang="en-US" sz="2400" dirty="0">
                <a:latin typeface="Times New Roman" pitchFamily="18" charset="0"/>
              </a:rPr>
              <a:t>AS </a:t>
            </a:r>
            <a:r>
              <a:rPr lang="en-US" sz="2400" dirty="0" smtClean="0">
                <a:latin typeface="Times New Roman" pitchFamily="18" charset="0"/>
              </a:rPr>
              <a:t>A</a:t>
            </a:r>
            <a:r>
              <a:rPr lang="sr-Latn-RS" sz="2400" dirty="0" smtClean="0">
                <a:latin typeface="Times New Roman" pitchFamily="18" charset="0"/>
              </a:rPr>
              <a:t> SINGLE AGENT OR </a:t>
            </a:r>
            <a:r>
              <a:rPr lang="en-US" sz="2400" dirty="0" smtClean="0">
                <a:latin typeface="Times New Roman" pitchFamily="18" charset="0"/>
              </a:rPr>
              <a:t>IN </a:t>
            </a:r>
            <a:r>
              <a:rPr lang="en-US" sz="2400" dirty="0">
                <a:latin typeface="Times New Roman" pitchFamily="18" charset="0"/>
              </a:rPr>
              <a:t>COMBINATION WITH OTHER TYPES OF </a:t>
            </a:r>
            <a:r>
              <a:rPr lang="en-US" sz="2400" dirty="0" smtClean="0">
                <a:latin typeface="Times New Roman" pitchFamily="18" charset="0"/>
              </a:rPr>
              <a:t>TREATMENT</a:t>
            </a:r>
            <a:endParaRPr lang="sr-Latn-RS" sz="2400" dirty="0" smtClean="0">
              <a:latin typeface="Times New Roman" pitchFamily="18" charset="0"/>
            </a:endParaRPr>
          </a:p>
          <a:p>
            <a:r>
              <a:rPr lang="en-US" sz="2400" dirty="0" smtClean="0">
                <a:latin typeface="Times New Roman" pitchFamily="18" charset="0"/>
              </a:rPr>
              <a:t>THEY </a:t>
            </a:r>
            <a:r>
              <a:rPr lang="en-US" sz="2400" dirty="0">
                <a:latin typeface="Times New Roman" pitchFamily="18" charset="0"/>
              </a:rPr>
              <a:t>ARE COMBINED WITH TREATMENT THAT HAS LOCAL OR LOCOREGIONAL (SURGERY AND RADIOTHERAPY) </a:t>
            </a:r>
            <a:r>
              <a:rPr lang="sr-Latn-RS" sz="2400" dirty="0" smtClean="0">
                <a:latin typeface="Times New Roman" pitchFamily="18" charset="0"/>
              </a:rPr>
              <a:t>EFFECT,</a:t>
            </a:r>
            <a:endParaRPr lang="sr-Cyrl-CS" sz="2400" dirty="0">
              <a:latin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p:txBody>
          <a:bodyPr/>
          <a:lstStyle/>
          <a:p>
            <a:pPr eaLnBrk="1" hangingPunct="1"/>
            <a:r>
              <a:rPr lang="sr-Latn-RS" dirty="0" smtClean="0">
                <a:latin typeface="Times New Roman" pitchFamily="18" charset="0"/>
              </a:rPr>
              <a:t>ANTINEOPLASTIC DRUGS</a:t>
            </a:r>
            <a:endParaRPr lang="sr-Cyrl-CS" dirty="0">
              <a:latin typeface="Times New Roman" pitchFamily="18" charset="0"/>
            </a:endParaRPr>
          </a:p>
        </p:txBody>
      </p:sp>
      <p:sp>
        <p:nvSpPr>
          <p:cNvPr id="82947" name="Rectangle 3"/>
          <p:cNvSpPr>
            <a:spLocks noGrp="1" noChangeArrowheads="1"/>
          </p:cNvSpPr>
          <p:nvPr>
            <p:ph type="body" idx="1"/>
          </p:nvPr>
        </p:nvSpPr>
        <p:spPr/>
        <p:txBody>
          <a:bodyPr>
            <a:normAutofit/>
          </a:bodyPr>
          <a:lstStyle/>
          <a:p>
            <a:pPr>
              <a:lnSpc>
                <a:spcPct val="90000"/>
              </a:lnSpc>
            </a:pPr>
            <a:r>
              <a:rPr lang="en-US" sz="2000" dirty="0">
                <a:latin typeface="Times New Roman" pitchFamily="18" charset="0"/>
              </a:rPr>
              <a:t>THE FRACTION OF DIVIDING TUMOR CELLS IS THE PERCENTAGE REPRESENTATION OF CELLS THAT ARE IN THE PROCESS OF DIVISION IN RELATION TO THE TOTAL NUMBER OF TUMOR </a:t>
            </a:r>
            <a:r>
              <a:rPr lang="en-US" sz="2000" dirty="0" smtClean="0">
                <a:latin typeface="Times New Roman" pitchFamily="18" charset="0"/>
              </a:rPr>
              <a:t>CELLS</a:t>
            </a:r>
            <a:endParaRPr lang="sr-Latn-RS" sz="2000" dirty="0" smtClean="0">
              <a:latin typeface="Times New Roman" pitchFamily="18" charset="0"/>
            </a:endParaRPr>
          </a:p>
          <a:p>
            <a:pPr>
              <a:lnSpc>
                <a:spcPct val="90000"/>
              </a:lnSpc>
            </a:pPr>
            <a:r>
              <a:rPr lang="en-US" sz="2000" dirty="0" smtClean="0">
                <a:latin typeface="Times New Roman" pitchFamily="18" charset="0"/>
              </a:rPr>
              <a:t>THE </a:t>
            </a:r>
            <a:r>
              <a:rPr lang="en-US" sz="2000" dirty="0">
                <a:latin typeface="Times New Roman" pitchFamily="18" charset="0"/>
              </a:rPr>
              <a:t>FRACTION OF TUMOR CELLS THAT ARE DIVIDING DIRECTLY INFLUENCES THE EFFECTIVENESS OF DRUG </a:t>
            </a:r>
            <a:r>
              <a:rPr lang="en-US" sz="2000" dirty="0" smtClean="0">
                <a:latin typeface="Times New Roman" pitchFamily="18" charset="0"/>
              </a:rPr>
              <a:t>TREATMENT</a:t>
            </a:r>
            <a:endParaRPr lang="sr-Latn-RS" sz="2000" dirty="0" smtClean="0">
              <a:latin typeface="Times New Roman" pitchFamily="18" charset="0"/>
            </a:endParaRPr>
          </a:p>
          <a:p>
            <a:pPr>
              <a:lnSpc>
                <a:spcPct val="90000"/>
              </a:lnSpc>
            </a:pPr>
            <a:r>
              <a:rPr lang="en-US" sz="2000" dirty="0" smtClean="0">
                <a:latin typeface="Times New Roman" pitchFamily="18" charset="0"/>
              </a:rPr>
              <a:t>TUMORS </a:t>
            </a:r>
            <a:r>
              <a:rPr lang="en-US" sz="2000" dirty="0">
                <a:latin typeface="Times New Roman" pitchFamily="18" charset="0"/>
              </a:rPr>
              <a:t>WHOSE CELLS IN A HIGHER PERCENTAGE DIVIDE RAPIDLY ARE GENERALLY MORE SENSITIVE TO </a:t>
            </a:r>
            <a:r>
              <a:rPr lang="en-US" sz="2000" dirty="0" smtClean="0">
                <a:latin typeface="Times New Roman" pitchFamily="18" charset="0"/>
              </a:rPr>
              <a:t>DRUGS</a:t>
            </a:r>
            <a:endParaRPr lang="sr-Latn-RS" sz="2000" dirty="0" smtClean="0">
              <a:latin typeface="Times New Roman" pitchFamily="18" charset="0"/>
            </a:endParaRPr>
          </a:p>
          <a:p>
            <a:pPr>
              <a:lnSpc>
                <a:spcPct val="90000"/>
              </a:lnSpc>
            </a:pPr>
            <a:r>
              <a:rPr lang="en-US" sz="2000" dirty="0" smtClean="0">
                <a:latin typeface="Times New Roman" pitchFamily="18" charset="0"/>
              </a:rPr>
              <a:t>CELLS </a:t>
            </a:r>
            <a:r>
              <a:rPr lang="en-US" sz="2000" dirty="0">
                <a:latin typeface="Times New Roman" pitchFamily="18" charset="0"/>
              </a:rPr>
              <a:t>WHICH ARE AT REST MOST OFTEN SURVIVE THE USE OF MOST ANTINEOPLASTIC DRUGS</a:t>
            </a:r>
            <a:endParaRPr lang="sr-Cyrl-CS" sz="2000" dirty="0">
              <a:latin typeface="Times New Roman"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2"/>
          <p:cNvPicPr>
            <a:picLocks noGrp="1" noChangeAspect="1" noChangeArrowheads="1"/>
          </p:cNvPicPr>
          <p:nvPr>
            <p:ph idx="1"/>
          </p:nvPr>
        </p:nvPicPr>
        <p:blipFill>
          <a:blip r:embed="rId2"/>
          <a:srcRect/>
          <a:stretch>
            <a:fillRect/>
          </a:stretch>
        </p:blipFill>
        <p:spPr bwMode="auto">
          <a:xfrm>
            <a:off x="457200" y="533400"/>
            <a:ext cx="8000999" cy="5867399"/>
          </a:xfrm>
          <a:prstGeom prst="rect">
            <a:avLst/>
          </a:prstGeom>
          <a:noFill/>
          <a:ln w="9525">
            <a:noFill/>
            <a:miter lim="800000"/>
            <a:headEnd/>
            <a:tailEnd/>
          </a:ln>
          <a:effec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49506" name="Picture 2"/>
          <p:cNvPicPr>
            <a:picLocks noGrp="1" noChangeAspect="1" noChangeArrowheads="1"/>
          </p:cNvPicPr>
          <p:nvPr>
            <p:ph idx="1"/>
          </p:nvPr>
        </p:nvPicPr>
        <p:blipFill>
          <a:blip r:embed="rId2"/>
          <a:srcRect/>
          <a:stretch>
            <a:fillRect/>
          </a:stretch>
        </p:blipFill>
        <p:spPr bwMode="auto">
          <a:xfrm>
            <a:off x="457200" y="304800"/>
            <a:ext cx="8305800" cy="6096000"/>
          </a:xfrm>
          <a:prstGeom prst="rect">
            <a:avLst/>
          </a:prstGeom>
          <a:noFill/>
          <a:ln w="9525">
            <a:noFill/>
            <a:miter lim="800000"/>
            <a:headEnd/>
            <a:tailEnd/>
          </a:ln>
          <a:effec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p:txBody>
          <a:bodyPr/>
          <a:lstStyle/>
          <a:p>
            <a:pPr eaLnBrk="1" hangingPunct="1"/>
            <a:endParaRPr lang="en-US"/>
          </a:p>
        </p:txBody>
      </p:sp>
      <p:pic>
        <p:nvPicPr>
          <p:cNvPr id="84995" name="Picture 4"/>
          <p:cNvPicPr>
            <a:picLocks noGrp="1" noChangeAspect="1" noChangeArrowheads="1"/>
          </p:cNvPicPr>
          <p:nvPr>
            <p:ph type="body" idx="1"/>
          </p:nvPr>
        </p:nvPicPr>
        <p:blipFill>
          <a:blip r:embed="rId2"/>
          <a:srcRect/>
          <a:stretch>
            <a:fillRect/>
          </a:stretch>
        </p:blipFill>
        <p:spPr>
          <a:xfrm>
            <a:off x="0" y="0"/>
            <a:ext cx="9144000" cy="6858000"/>
          </a:xfrm>
          <a:noFill/>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217</TotalTime>
  <Words>1440</Words>
  <Application>Microsoft Office PowerPoint</Application>
  <PresentationFormat>On-screen Show (4:3)</PresentationFormat>
  <Paragraphs>210</Paragraphs>
  <Slides>38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38</vt:i4>
      </vt:variant>
    </vt:vector>
  </HeadingPairs>
  <TitlesOfParts>
    <vt:vector size="43" baseType="lpstr">
      <vt:lpstr>Arial</vt:lpstr>
      <vt:lpstr>Calibri</vt:lpstr>
      <vt:lpstr>Times New Roman</vt:lpstr>
      <vt:lpstr>Wingdings</vt:lpstr>
      <vt:lpstr>Office Theme</vt:lpstr>
      <vt:lpstr>Basic principles of oncological treatment - chemotherapy</vt:lpstr>
      <vt:lpstr>PowerPoint Presentation</vt:lpstr>
      <vt:lpstr>Drugs in oncology  Antineoplastic drugs</vt:lpstr>
      <vt:lpstr>Antineoplastic drugs</vt:lpstr>
      <vt:lpstr>Antineoplastic drugs</vt:lpstr>
      <vt:lpstr>ANTINEOPLASTIC DRUGS</vt:lpstr>
      <vt:lpstr>PowerPoint Presentation</vt:lpstr>
      <vt:lpstr>PowerPoint Presentation</vt:lpstr>
      <vt:lpstr>PowerPoint Presentation</vt:lpstr>
      <vt:lpstr>Antineoplastic drugs</vt:lpstr>
      <vt:lpstr>Antineoplastic drugs</vt:lpstr>
      <vt:lpstr>Antineoplastic drugs</vt:lpstr>
      <vt:lpstr>Drug resistance</vt:lpstr>
      <vt:lpstr>Drug resistance</vt:lpstr>
      <vt:lpstr>Antineoplastic drugs</vt:lpstr>
      <vt:lpstr>Antineoplastic drugs</vt:lpstr>
      <vt:lpstr>Antineoplastic drugs</vt:lpstr>
      <vt:lpstr>Antineoplastic drugs</vt:lpstr>
      <vt:lpstr>Antineoplastic drugs</vt:lpstr>
      <vt:lpstr>CHEMIOPROTECTIVE DRUGS</vt:lpstr>
      <vt:lpstr>Antineoplastic drugs Dosage recommendations</vt:lpstr>
      <vt:lpstr>Antineoplastic drugs</vt:lpstr>
      <vt:lpstr>Antineoplastic drugs</vt:lpstr>
      <vt:lpstr>Antineoplastic drugs</vt:lpstr>
      <vt:lpstr>Antineoplastic drugs</vt:lpstr>
      <vt:lpstr>Antineoplastic drugs</vt:lpstr>
      <vt:lpstr>Antineoplastic drugs</vt:lpstr>
      <vt:lpstr>PowerPoint Presentation</vt:lpstr>
      <vt:lpstr>Antineoplastic drugs</vt:lpstr>
      <vt:lpstr>Antineoplastic drugs</vt:lpstr>
      <vt:lpstr>Antineoplastic drugs</vt:lpstr>
      <vt:lpstr>Antineoplastic drugs</vt:lpstr>
      <vt:lpstr>Antineoplastic drugs</vt:lpstr>
      <vt:lpstr>PowerPoint Presentation</vt:lpstr>
      <vt:lpstr>Chemotherapy regime</vt:lpstr>
      <vt:lpstr>Chemotherapy regime</vt:lpstr>
      <vt:lpstr>Chemotherapy regime</vt:lpstr>
      <vt:lpstr>Chemotherapy regime</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dc:creator>
  <cp:lastModifiedBy>Vladimir Vukomanovic</cp:lastModifiedBy>
  <cp:revision>28</cp:revision>
  <dcterms:created xsi:type="dcterms:W3CDTF">2006-08-16T00:00:00Z</dcterms:created>
  <dcterms:modified xsi:type="dcterms:W3CDTF">2023-09-11T07:40:01Z</dcterms:modified>
</cp:coreProperties>
</file>